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0" r:id="rId3"/>
    <p:sldId id="287" r:id="rId4"/>
    <p:sldId id="282" r:id="rId5"/>
    <p:sldId id="283" r:id="rId6"/>
    <p:sldId id="285" r:id="rId7"/>
    <p:sldId id="286" r:id="rId8"/>
    <p:sldId id="290" r:id="rId9"/>
    <p:sldId id="277" r:id="rId10"/>
  </p:sldIdLst>
  <p:sldSz cx="14400213" cy="8999538"/>
  <p:notesSz cx="6858000" cy="9144000"/>
  <p:defaultTextStyle>
    <a:defPPr>
      <a:defRPr lang="es-CL"/>
    </a:defPPr>
    <a:lvl1pPr marL="0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1pPr>
    <a:lvl2pPr marL="561579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2pPr>
    <a:lvl3pPr marL="1123158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3pPr>
    <a:lvl4pPr marL="1684736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4pPr>
    <a:lvl5pPr marL="2246315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5pPr>
    <a:lvl6pPr marL="2807894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6pPr>
    <a:lvl7pPr marL="3369473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7pPr>
    <a:lvl8pPr marL="3931051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8pPr>
    <a:lvl9pPr marL="4492630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360" y="-120"/>
      </p:cViewPr>
      <p:guideLst>
        <p:guide orient="horz" pos="2834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BAA51-154E-4D3C-BAE8-844C81E5875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2C78CB9-E369-43DB-8F82-94ACEA8A8B91}">
      <dgm:prSet phldrT="[Texto]"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Estrategia a largo plazo (art.5)</a:t>
          </a:r>
          <a:endParaRPr lang="es-CL" dirty="0">
            <a:solidFill>
              <a:schemeClr val="accent1">
                <a:lumMod val="50000"/>
              </a:schemeClr>
            </a:solidFill>
          </a:endParaRPr>
        </a:p>
      </dgm:t>
    </dgm:pt>
    <dgm:pt modelId="{6784CC18-7F57-4B62-B44C-274EED023628}" type="parTrans" cxnId="{A9B9A4DF-D669-402E-83C5-751B492693FD}">
      <dgm:prSet/>
      <dgm:spPr/>
      <dgm:t>
        <a:bodyPr/>
        <a:lstStyle/>
        <a:p>
          <a:endParaRPr lang="es-CL"/>
        </a:p>
      </dgm:t>
    </dgm:pt>
    <dgm:pt modelId="{B88CF482-2287-43FB-9D43-78CE85EC0706}" type="sibTrans" cxnId="{A9B9A4DF-D669-402E-83C5-751B492693FD}">
      <dgm:prSet/>
      <dgm:spPr/>
      <dgm:t>
        <a:bodyPr/>
        <a:lstStyle/>
        <a:p>
          <a:endParaRPr lang="es-CL"/>
        </a:p>
      </dgm:t>
    </dgm:pt>
    <dgm:pt modelId="{C41316FF-3F48-479A-98ED-B3BBF14C874C}">
      <dgm:prSet phldrT="[Texto]"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Planes sectoriales (art.16) de mitigación</a:t>
          </a:r>
        </a:p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(Art.7) </a:t>
          </a:r>
          <a:endParaRPr lang="es-CL" dirty="0">
            <a:solidFill>
              <a:schemeClr val="accent1">
                <a:lumMod val="50000"/>
              </a:schemeClr>
            </a:solidFill>
          </a:endParaRPr>
        </a:p>
      </dgm:t>
    </dgm:pt>
    <dgm:pt modelId="{F5D50808-F4F3-4403-B4D4-113A6A5868A5}" type="parTrans" cxnId="{55353E3A-4A5B-4E12-A5DF-8D4B72613D08}">
      <dgm:prSet/>
      <dgm:spPr/>
      <dgm:t>
        <a:bodyPr/>
        <a:lstStyle/>
        <a:p>
          <a:endParaRPr lang="es-CL"/>
        </a:p>
      </dgm:t>
    </dgm:pt>
    <dgm:pt modelId="{65808B07-9A39-4EB2-9FCF-D8841728137B}" type="sibTrans" cxnId="{55353E3A-4A5B-4E12-A5DF-8D4B72613D08}">
      <dgm:prSet/>
      <dgm:spPr/>
      <dgm:t>
        <a:bodyPr/>
        <a:lstStyle/>
        <a:p>
          <a:endParaRPr lang="es-CL"/>
        </a:p>
      </dgm:t>
    </dgm:pt>
    <dgm:pt modelId="{A26777E7-9D7A-4462-B2DD-F1129AE1CC95}">
      <dgm:prSet phldrT="[Texto]"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Normas de emisión</a:t>
          </a:r>
        </a:p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(Art. 13)</a:t>
          </a:r>
          <a:endParaRPr lang="es-CL" dirty="0">
            <a:solidFill>
              <a:schemeClr val="accent1">
                <a:lumMod val="50000"/>
              </a:schemeClr>
            </a:solidFill>
          </a:endParaRPr>
        </a:p>
      </dgm:t>
    </dgm:pt>
    <dgm:pt modelId="{7F6D4184-93F0-47D9-80AF-FFCB610CDB22}" type="parTrans" cxnId="{1C59F023-035F-443D-A5C7-ECD2FFB71C43}">
      <dgm:prSet/>
      <dgm:spPr/>
      <dgm:t>
        <a:bodyPr/>
        <a:lstStyle/>
        <a:p>
          <a:endParaRPr lang="es-CL"/>
        </a:p>
      </dgm:t>
    </dgm:pt>
    <dgm:pt modelId="{1A428CF8-AD22-4FA0-A5CE-4F80DD2C448A}" type="sibTrans" cxnId="{1C59F023-035F-443D-A5C7-ECD2FFB71C43}">
      <dgm:prSet/>
      <dgm:spPr/>
      <dgm:t>
        <a:bodyPr/>
        <a:lstStyle/>
        <a:p>
          <a:endParaRPr lang="es-CL"/>
        </a:p>
      </dgm:t>
    </dgm:pt>
    <dgm:pt modelId="{4CC4C4B3-3FE7-4B40-BADE-546A083EA39B}" type="pres">
      <dgm:prSet presAssocID="{87EBAA51-154E-4D3C-BAE8-844C81E5875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824A2F-16D6-4FE8-82EC-C281734277B4}" type="pres">
      <dgm:prSet presAssocID="{E2C78CB9-E369-43DB-8F82-94ACEA8A8B91}" presName="Accent1" presStyleCnt="0"/>
      <dgm:spPr/>
    </dgm:pt>
    <dgm:pt modelId="{A12A6DCC-C181-42AD-A508-9EB4E1CF77AF}" type="pres">
      <dgm:prSet presAssocID="{E2C78CB9-E369-43DB-8F82-94ACEA8A8B91}" presName="Accent" presStyleLbl="node1" presStyleIdx="0" presStyleCnt="3"/>
      <dgm:spPr/>
    </dgm:pt>
    <dgm:pt modelId="{C0047076-3CC8-45B6-B30C-934ACDF6CAB2}" type="pres">
      <dgm:prSet presAssocID="{E2C78CB9-E369-43DB-8F82-94ACEA8A8B9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2CE2E-9027-44AE-88FD-AA73B3A7332B}" type="pres">
      <dgm:prSet presAssocID="{C41316FF-3F48-479A-98ED-B3BBF14C874C}" presName="Accent2" presStyleCnt="0"/>
      <dgm:spPr/>
    </dgm:pt>
    <dgm:pt modelId="{0D769208-138F-44CA-98AB-681E6987295D}" type="pres">
      <dgm:prSet presAssocID="{C41316FF-3F48-479A-98ED-B3BBF14C874C}" presName="Accent" presStyleLbl="node1" presStyleIdx="1" presStyleCnt="3"/>
      <dgm:spPr/>
    </dgm:pt>
    <dgm:pt modelId="{F199244D-635E-461D-AAB5-3C240CADBD7D}" type="pres">
      <dgm:prSet presAssocID="{C41316FF-3F48-479A-98ED-B3BBF14C874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DFA534-4070-4FB0-B844-FD420676D506}" type="pres">
      <dgm:prSet presAssocID="{A26777E7-9D7A-4462-B2DD-F1129AE1CC95}" presName="Accent3" presStyleCnt="0"/>
      <dgm:spPr/>
    </dgm:pt>
    <dgm:pt modelId="{1756544A-D760-4F37-99DF-925A32E6B018}" type="pres">
      <dgm:prSet presAssocID="{A26777E7-9D7A-4462-B2DD-F1129AE1CC95}" presName="Accent" presStyleLbl="node1" presStyleIdx="2" presStyleCnt="3"/>
      <dgm:spPr/>
    </dgm:pt>
    <dgm:pt modelId="{21B72C35-9907-4565-82FC-C6C3512FA2EF}" type="pres">
      <dgm:prSet presAssocID="{A26777E7-9D7A-4462-B2DD-F1129AE1CC9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AA348A8-59CF-4764-8046-7DC0CB004830}" type="presOf" srcId="{87EBAA51-154E-4D3C-BAE8-844C81E58758}" destId="{4CC4C4B3-3FE7-4B40-BADE-546A083EA39B}" srcOrd="0" destOrd="0" presId="urn:microsoft.com/office/officeart/2009/layout/CircleArrowProcess"/>
    <dgm:cxn modelId="{F3472488-10D7-4123-82A3-8A74CDBDA6F5}" type="presOf" srcId="{E2C78CB9-E369-43DB-8F82-94ACEA8A8B91}" destId="{C0047076-3CC8-45B6-B30C-934ACDF6CAB2}" srcOrd="0" destOrd="0" presId="urn:microsoft.com/office/officeart/2009/layout/CircleArrowProcess"/>
    <dgm:cxn modelId="{A9B9A4DF-D669-402E-83C5-751B492693FD}" srcId="{87EBAA51-154E-4D3C-BAE8-844C81E58758}" destId="{E2C78CB9-E369-43DB-8F82-94ACEA8A8B91}" srcOrd="0" destOrd="0" parTransId="{6784CC18-7F57-4B62-B44C-274EED023628}" sibTransId="{B88CF482-2287-43FB-9D43-78CE85EC0706}"/>
    <dgm:cxn modelId="{55353E3A-4A5B-4E12-A5DF-8D4B72613D08}" srcId="{87EBAA51-154E-4D3C-BAE8-844C81E58758}" destId="{C41316FF-3F48-479A-98ED-B3BBF14C874C}" srcOrd="1" destOrd="0" parTransId="{F5D50808-F4F3-4403-B4D4-113A6A5868A5}" sibTransId="{65808B07-9A39-4EB2-9FCF-D8841728137B}"/>
    <dgm:cxn modelId="{D5AF6787-798B-4B9D-BCB7-1A57B44539F7}" type="presOf" srcId="{C41316FF-3F48-479A-98ED-B3BBF14C874C}" destId="{F199244D-635E-461D-AAB5-3C240CADBD7D}" srcOrd="0" destOrd="0" presId="urn:microsoft.com/office/officeart/2009/layout/CircleArrowProcess"/>
    <dgm:cxn modelId="{1C59F023-035F-443D-A5C7-ECD2FFB71C43}" srcId="{87EBAA51-154E-4D3C-BAE8-844C81E58758}" destId="{A26777E7-9D7A-4462-B2DD-F1129AE1CC95}" srcOrd="2" destOrd="0" parTransId="{7F6D4184-93F0-47D9-80AF-FFCB610CDB22}" sibTransId="{1A428CF8-AD22-4FA0-A5CE-4F80DD2C448A}"/>
    <dgm:cxn modelId="{D6BCD2F7-B2A5-4371-A698-19CD49FA91F6}" type="presOf" srcId="{A26777E7-9D7A-4462-B2DD-F1129AE1CC95}" destId="{21B72C35-9907-4565-82FC-C6C3512FA2EF}" srcOrd="0" destOrd="0" presId="urn:microsoft.com/office/officeart/2009/layout/CircleArrowProcess"/>
    <dgm:cxn modelId="{13E66111-8CF0-4728-8C95-BFD471D1548B}" type="presParOf" srcId="{4CC4C4B3-3FE7-4B40-BADE-546A083EA39B}" destId="{2A824A2F-16D6-4FE8-82EC-C281734277B4}" srcOrd="0" destOrd="0" presId="urn:microsoft.com/office/officeart/2009/layout/CircleArrowProcess"/>
    <dgm:cxn modelId="{AEA9224D-725F-44C5-B5BF-F969E5EBE010}" type="presParOf" srcId="{2A824A2F-16D6-4FE8-82EC-C281734277B4}" destId="{A12A6DCC-C181-42AD-A508-9EB4E1CF77AF}" srcOrd="0" destOrd="0" presId="urn:microsoft.com/office/officeart/2009/layout/CircleArrowProcess"/>
    <dgm:cxn modelId="{3F5D2115-11B9-472B-80E4-DB1F179F1EAB}" type="presParOf" srcId="{4CC4C4B3-3FE7-4B40-BADE-546A083EA39B}" destId="{C0047076-3CC8-45B6-B30C-934ACDF6CAB2}" srcOrd="1" destOrd="0" presId="urn:microsoft.com/office/officeart/2009/layout/CircleArrowProcess"/>
    <dgm:cxn modelId="{A071B975-C604-4D0A-8B0B-B0CE1362E136}" type="presParOf" srcId="{4CC4C4B3-3FE7-4B40-BADE-546A083EA39B}" destId="{75D2CE2E-9027-44AE-88FD-AA73B3A7332B}" srcOrd="2" destOrd="0" presId="urn:microsoft.com/office/officeart/2009/layout/CircleArrowProcess"/>
    <dgm:cxn modelId="{59AEB583-E791-4988-8869-98E8F44E5591}" type="presParOf" srcId="{75D2CE2E-9027-44AE-88FD-AA73B3A7332B}" destId="{0D769208-138F-44CA-98AB-681E6987295D}" srcOrd="0" destOrd="0" presId="urn:microsoft.com/office/officeart/2009/layout/CircleArrowProcess"/>
    <dgm:cxn modelId="{5D5B229D-AD60-456F-AF71-444F08499E0E}" type="presParOf" srcId="{4CC4C4B3-3FE7-4B40-BADE-546A083EA39B}" destId="{F199244D-635E-461D-AAB5-3C240CADBD7D}" srcOrd="3" destOrd="0" presId="urn:microsoft.com/office/officeart/2009/layout/CircleArrowProcess"/>
    <dgm:cxn modelId="{79C2BAA2-516A-48AF-AAB7-7879438E0DD6}" type="presParOf" srcId="{4CC4C4B3-3FE7-4B40-BADE-546A083EA39B}" destId="{86DFA534-4070-4FB0-B844-FD420676D506}" srcOrd="4" destOrd="0" presId="urn:microsoft.com/office/officeart/2009/layout/CircleArrowProcess"/>
    <dgm:cxn modelId="{064C9C43-23CF-46C5-B396-BD7D101DF973}" type="presParOf" srcId="{86DFA534-4070-4FB0-B844-FD420676D506}" destId="{1756544A-D760-4F37-99DF-925A32E6B018}" srcOrd="0" destOrd="0" presId="urn:microsoft.com/office/officeart/2009/layout/CircleArrowProcess"/>
    <dgm:cxn modelId="{A3232725-CFCC-41B1-A5A2-BA57AED2515C}" type="presParOf" srcId="{4CC4C4B3-3FE7-4B40-BADE-546A083EA39B}" destId="{21B72C35-9907-4565-82FC-C6C3512FA2EF}" srcOrd="5" destOrd="0" presId="urn:microsoft.com/office/officeart/2009/layout/CircleArrowProcess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A6DCC-C181-42AD-A508-9EB4E1CF77AF}">
      <dsp:nvSpPr>
        <dsp:cNvPr id="0" name=""/>
        <dsp:cNvSpPr/>
      </dsp:nvSpPr>
      <dsp:spPr>
        <a:xfrm>
          <a:off x="5748499" y="0"/>
          <a:ext cx="4019661" cy="402027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47076-3CC8-45B6-B30C-934ACDF6CAB2}">
      <dsp:nvSpPr>
        <dsp:cNvPr id="0" name=""/>
        <dsp:cNvSpPr/>
      </dsp:nvSpPr>
      <dsp:spPr>
        <a:xfrm>
          <a:off x="6636976" y="1451440"/>
          <a:ext cx="2233648" cy="1116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accent1">
                  <a:lumMod val="50000"/>
                </a:schemeClr>
              </a:solidFill>
            </a:rPr>
            <a:t>Estrategia a largo plazo (art.5)</a:t>
          </a:r>
          <a:endParaRPr lang="es-CL" sz="1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36976" y="1451440"/>
        <a:ext cx="2233648" cy="1116556"/>
      </dsp:txXfrm>
    </dsp:sp>
    <dsp:sp modelId="{0D769208-138F-44CA-98AB-681E6987295D}">
      <dsp:nvSpPr>
        <dsp:cNvPr id="0" name=""/>
        <dsp:cNvSpPr/>
      </dsp:nvSpPr>
      <dsp:spPr>
        <a:xfrm>
          <a:off x="4632052" y="2309944"/>
          <a:ext cx="4019661" cy="402027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9244D-635E-461D-AAB5-3C240CADBD7D}">
      <dsp:nvSpPr>
        <dsp:cNvPr id="0" name=""/>
        <dsp:cNvSpPr/>
      </dsp:nvSpPr>
      <dsp:spPr>
        <a:xfrm>
          <a:off x="5525058" y="3774747"/>
          <a:ext cx="2233648" cy="1116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accent1">
                  <a:lumMod val="50000"/>
                </a:schemeClr>
              </a:solidFill>
            </a:rPr>
            <a:t>Planes sectoriales (art.16) de mitigación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accent1">
                  <a:lumMod val="50000"/>
                </a:schemeClr>
              </a:solidFill>
            </a:rPr>
            <a:t>(Art.7) </a:t>
          </a:r>
          <a:endParaRPr lang="es-CL" sz="1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25058" y="3774747"/>
        <a:ext cx="2233648" cy="1116556"/>
      </dsp:txXfrm>
    </dsp:sp>
    <dsp:sp modelId="{1756544A-D760-4F37-99DF-925A32E6B018}">
      <dsp:nvSpPr>
        <dsp:cNvPr id="0" name=""/>
        <dsp:cNvSpPr/>
      </dsp:nvSpPr>
      <dsp:spPr>
        <a:xfrm>
          <a:off x="6034593" y="4896315"/>
          <a:ext cx="3453511" cy="345489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2C35-9907-4565-82FC-C6C3512FA2EF}">
      <dsp:nvSpPr>
        <dsp:cNvPr id="0" name=""/>
        <dsp:cNvSpPr/>
      </dsp:nvSpPr>
      <dsp:spPr>
        <a:xfrm>
          <a:off x="6642260" y="6101394"/>
          <a:ext cx="2233648" cy="1116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accent1">
                  <a:lumMod val="50000"/>
                </a:schemeClr>
              </a:solidFill>
            </a:rPr>
            <a:t>Normas de emisión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accent1">
                  <a:lumMod val="50000"/>
                </a:schemeClr>
              </a:solidFill>
            </a:rPr>
            <a:t>(Art. 13)</a:t>
          </a:r>
          <a:endParaRPr lang="es-CL" sz="1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42260" y="6101394"/>
        <a:ext cx="2233648" cy="1116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51" y="8399569"/>
            <a:ext cx="14396463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8312324"/>
            <a:ext cx="14396463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19" y="995949"/>
            <a:ext cx="11880176" cy="46797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449" spc="-5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92" y="5846970"/>
            <a:ext cx="11880176" cy="149992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35" cap="all" spc="236" baseline="0">
                <a:solidFill>
                  <a:schemeClr val="tx2"/>
                </a:solidFill>
                <a:latin typeface="+mj-lt"/>
              </a:defRPr>
            </a:lvl1pPr>
            <a:lvl2pPr marL="539999" indent="0" algn="ctr">
              <a:buNone/>
              <a:defRPr sz="2835"/>
            </a:lvl2pPr>
            <a:lvl3pPr marL="1079998" indent="0" algn="ctr">
              <a:buNone/>
              <a:defRPr sz="2835"/>
            </a:lvl3pPr>
            <a:lvl4pPr marL="1619997" indent="0" algn="ctr">
              <a:buNone/>
              <a:defRPr sz="2362"/>
            </a:lvl4pPr>
            <a:lvl5pPr marL="2159996" indent="0" algn="ctr">
              <a:buNone/>
              <a:defRPr sz="2362"/>
            </a:lvl5pPr>
            <a:lvl6pPr marL="2699995" indent="0" algn="ctr">
              <a:buNone/>
              <a:defRPr sz="2362"/>
            </a:lvl6pPr>
            <a:lvl7pPr marL="3239994" indent="0" algn="ctr">
              <a:buNone/>
              <a:defRPr sz="2362"/>
            </a:lvl7pPr>
            <a:lvl8pPr marL="3779992" indent="0" algn="ctr">
              <a:buNone/>
              <a:defRPr sz="2362"/>
            </a:lvl8pPr>
            <a:lvl9pPr marL="4319991" indent="0" algn="ctr">
              <a:buNone/>
              <a:defRPr sz="236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426389" y="5699707"/>
            <a:ext cx="1166417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5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45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51" y="8399569"/>
            <a:ext cx="14396463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8312324"/>
            <a:ext cx="14396463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544301"/>
            <a:ext cx="3105046" cy="75552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544300"/>
            <a:ext cx="9135135" cy="7555284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88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159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51" y="8399569"/>
            <a:ext cx="14396463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8312324"/>
            <a:ext cx="14396463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19" y="995949"/>
            <a:ext cx="11880176" cy="46797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449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19" y="5843700"/>
            <a:ext cx="11880176" cy="149992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35" cap="all" spc="236" baseline="0">
                <a:solidFill>
                  <a:schemeClr val="tx2"/>
                </a:solidFill>
                <a:latin typeface="+mj-lt"/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426389" y="5699707"/>
            <a:ext cx="1166417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9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6019" y="376101"/>
            <a:ext cx="11880176" cy="190378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18" y="2422099"/>
            <a:ext cx="5832086" cy="52797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4109" y="2422100"/>
            <a:ext cx="5832086" cy="52797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5336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96019" y="376101"/>
            <a:ext cx="11880176" cy="190378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19" y="2422516"/>
            <a:ext cx="5832086" cy="9662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362" b="0" cap="all" baseline="0">
                <a:solidFill>
                  <a:schemeClr val="tx2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019" y="3388716"/>
            <a:ext cx="5832086" cy="44331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44109" y="2422516"/>
            <a:ext cx="5832086" cy="9662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362" b="0" cap="all" baseline="0">
                <a:solidFill>
                  <a:schemeClr val="tx2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44109" y="3388716"/>
            <a:ext cx="5832086" cy="44331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07725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55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1" y="8399569"/>
            <a:ext cx="14396463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8312324"/>
            <a:ext cx="14396463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905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784470" cy="8999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771808" y="0"/>
            <a:ext cx="75601" cy="8999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8" y="779959"/>
            <a:ext cx="3780056" cy="2999846"/>
          </a:xfrm>
        </p:spPr>
        <p:txBody>
          <a:bodyPr anchor="b">
            <a:normAutofit/>
          </a:bodyPr>
          <a:lstStyle>
            <a:lvl1pPr>
              <a:defRPr sz="4252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84" y="959951"/>
            <a:ext cx="7668113" cy="68996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8" y="3839803"/>
            <a:ext cx="3780056" cy="443431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772">
                <a:solidFill>
                  <a:srgbClr val="FFFFFF"/>
                </a:solidFill>
              </a:defRPr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9826" y="8476974"/>
            <a:ext cx="3092774" cy="479142"/>
          </a:xfrm>
        </p:spPr>
        <p:txBody>
          <a:bodyPr/>
          <a:lstStyle>
            <a:lvl1pPr algn="l">
              <a:defRPr/>
            </a:lvl1pPr>
          </a:lstStyle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70084" y="8476974"/>
            <a:ext cx="5490081" cy="47914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14797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99666"/>
            <a:ext cx="14396463" cy="2499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449900"/>
            <a:ext cx="14396463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19" y="6659658"/>
            <a:ext cx="11944977" cy="1079945"/>
          </a:xfrm>
        </p:spPr>
        <p:txBody>
          <a:bodyPr lIns="91440" tIns="0" rIns="91440" bIns="0" anchor="b">
            <a:noAutofit/>
          </a:bodyPr>
          <a:lstStyle>
            <a:lvl1pPr>
              <a:defRPr sz="4252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4400195" cy="644990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780">
                <a:solidFill>
                  <a:schemeClr val="bg1"/>
                </a:solidFill>
              </a:defRPr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019" y="7751601"/>
            <a:ext cx="11944977" cy="7799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09"/>
              </a:spcAft>
              <a:buNone/>
              <a:defRPr sz="1772">
                <a:solidFill>
                  <a:srgbClr val="FFFFFF"/>
                </a:solidFill>
              </a:defRPr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946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399569"/>
            <a:ext cx="14400213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8312324"/>
            <a:ext cx="14400214" cy="866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6019" y="376101"/>
            <a:ext cx="11880176" cy="1903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019" y="2422099"/>
            <a:ext cx="11880176" cy="52797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6020" y="8476974"/>
            <a:ext cx="29200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rgbClr val="FFFFFF"/>
                </a:solidFill>
              </a:defRPr>
            </a:lvl1pPr>
          </a:lstStyle>
          <a:p>
            <a:fld id="{502DE9FD-F398-455B-82AB-79AD8F8F2794}" type="datetimeFigureOut">
              <a:rPr lang="es-CL" smtClean="0"/>
              <a:t>21/1/20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3826" y="8476974"/>
            <a:ext cx="569630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3628" y="8476974"/>
            <a:ext cx="154965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rgbClr val="FFFFFF"/>
                </a:solidFill>
              </a:defRPr>
            </a:lvl1pPr>
          </a:lstStyle>
          <a:p>
            <a:fld id="{8FD8CF80-0D3C-40E9-BE87-40F932A615FF}" type="slidenum">
              <a:rPr lang="es-CL" smtClean="0"/>
              <a:t>‹Nr.›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9704" y="2280519"/>
            <a:ext cx="1177217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1079998" rtl="0" eaLnBrk="1" latinLnBrk="0" hangingPunct="1">
        <a:lnSpc>
          <a:spcPct val="85000"/>
        </a:lnSpc>
        <a:spcBef>
          <a:spcPct val="0"/>
        </a:spcBef>
        <a:buNone/>
        <a:defRPr sz="5669" kern="1200" spc="-5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1079998" rtl="0" eaLnBrk="1" latinLnBrk="0" hangingPunct="1">
        <a:lnSpc>
          <a:spcPct val="90000"/>
        </a:lnSpc>
        <a:spcBef>
          <a:spcPts val="1417"/>
        </a:spcBef>
        <a:spcAft>
          <a:spcPts val="236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3599" indent="-216000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Font typeface="Calibri" pitchFamily="34" charset="0"/>
        <a:buChar char="◦"/>
        <a:defRPr sz="212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69599" indent="-216000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Font typeface="Calibri" pitchFamily="34" charset="0"/>
        <a:buChar char="◦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85598" indent="-216000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Font typeface="Calibri" pitchFamily="34" charset="0"/>
        <a:buChar char="◦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01598" indent="-216000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Font typeface="Calibri" pitchFamily="34" charset="0"/>
        <a:buChar char="◦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99210" indent="-269999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Font typeface="Calibri" pitchFamily="34" charset="0"/>
        <a:buChar char="◦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35430" indent="-269999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Font typeface="Calibri" pitchFamily="34" charset="0"/>
        <a:buChar char="◦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71650" indent="-269999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Font typeface="Calibri" pitchFamily="34" charset="0"/>
        <a:buChar char="◦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07870" indent="-269999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Font typeface="Calibri" pitchFamily="34" charset="0"/>
        <a:buChar char="◦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3088" y="6095616"/>
            <a:ext cx="10058400" cy="173911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</a:rPr>
              <a:t>“ANTEPROYECTO DE LEY DE CAMBIO CLIMÁTICO”</a:t>
            </a:r>
          </a:p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</a:rPr>
              <a:t>SENADO</a:t>
            </a:r>
          </a:p>
          <a:p>
            <a:pPr algn="ctr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20 de enero de 2020, Congreso Santiago</a:t>
            </a:r>
          </a:p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Dra. Pilar Moraga </a:t>
            </a:r>
            <a:r>
              <a:rPr lang="es-MX" b="1" dirty="0" err="1">
                <a:solidFill>
                  <a:schemeClr val="accent1">
                    <a:lumMod val="50000"/>
                  </a:schemeClr>
                </a:solidFill>
              </a:rPr>
              <a:t>Sariego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Subdirectora CDA, Investigadora Principal (CR)2</a:t>
            </a:r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521" y="6437700"/>
            <a:ext cx="1293560" cy="7243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8" y="177662"/>
            <a:ext cx="2229816" cy="6083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019" y="995948"/>
            <a:ext cx="12187636" cy="47691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33" y="1577907"/>
            <a:ext cx="6252195" cy="32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4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1. Marco </a:t>
            </a:r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institucional</a:t>
            </a:r>
          </a:p>
          <a:p>
            <a:endParaRPr lang="es-MX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2. Mitigación: Meta e instrumentos</a:t>
            </a:r>
          </a:p>
          <a:p>
            <a:endParaRPr lang="es-MX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.  Adaptación</a:t>
            </a:r>
          </a:p>
          <a:p>
            <a:endParaRPr lang="es-MX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4. Participación</a:t>
            </a:r>
          </a:p>
          <a:p>
            <a:endParaRPr lang="es-MX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5. Otros</a:t>
            </a:r>
          </a:p>
          <a:p>
            <a:endParaRPr lang="es-MX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6. Otras reformas legales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7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4365040" cy="826346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1. Se especifican las competencias del MMA en materia de cambio climático</a:t>
            </a:r>
          </a:p>
          <a:p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2. Se especifican las competencias en materia de cambio climático con  obligación de contar con planes de adaptación y mitigación. No se entiende por qué no se involucra a todos los ministerios</a:t>
            </a: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3. El involucramiento de los gobiernos regionales es facultativo en materia de elaboración del Plan Regional</a:t>
            </a: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4. EL rol de los municipios es prácticamente inexistente</a:t>
            </a: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5. El proyecto incluye el principio de transversalidad de manera a involucrar a sector privado, comunidades y académica, sin embarco no sé sabe cómo se hace aquello</a:t>
            </a: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6. Creación del comité científico, su rol dependerá del estado de desarrollo de la investigación en el país, la estabilidad en el tiempo y recursos asignados</a:t>
            </a: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b="1" i="1" dirty="0" smtClean="0">
                <a:solidFill>
                  <a:schemeClr val="accent1">
                    <a:lumMod val="50000"/>
                  </a:schemeClr>
                </a:solidFill>
              </a:rPr>
              <a:t>Conclusión: el proyecto es excesivamente centralista, no toma en cuenta las distintas realidades del territorio, no involucra a todos los ministerios</a:t>
            </a:r>
            <a:endParaRPr lang="es-CL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1282" y="155479"/>
            <a:ext cx="6599485" cy="43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1. MARCO INSTITUCIONAL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0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457660"/>
              </p:ext>
            </p:extLst>
          </p:nvPr>
        </p:nvGraphicFramePr>
        <p:xfrm>
          <a:off x="0" y="0"/>
          <a:ext cx="14400213" cy="835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9464023" y="601935"/>
            <a:ext cx="4378974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DS:MMA-MH</a:t>
            </a:r>
          </a:p>
          <a:p>
            <a:pPr algn="ctr"/>
            <a:r>
              <a:rPr lang="es-MX" i="1" dirty="0" smtClean="0"/>
              <a:t>c/consulta, informe de C. Científico, Aprobación CMS</a:t>
            </a:r>
            <a:endParaRPr lang="es-CL" i="1" dirty="0"/>
          </a:p>
        </p:txBody>
      </p:sp>
      <p:sp>
        <p:nvSpPr>
          <p:cNvPr id="7" name="Rectángulo 6"/>
          <p:cNvSpPr/>
          <p:nvPr/>
        </p:nvSpPr>
        <p:spPr>
          <a:xfrm>
            <a:off x="457197" y="5604932"/>
            <a:ext cx="2760133" cy="98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-Solicitud de incumplimiento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-Solicitud de rebaja de metas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Decide el CMS, s/participación</a:t>
            </a:r>
            <a:endParaRPr lang="es-CL" sz="1600" b="1" dirty="0">
              <a:solidFill>
                <a:schemeClr val="bg1"/>
              </a:solidFill>
            </a:endParaRPr>
          </a:p>
        </p:txBody>
      </p:sp>
      <p:cxnSp>
        <p:nvCxnSpPr>
          <p:cNvPr id="10" name="Conector angular 9"/>
          <p:cNvCxnSpPr/>
          <p:nvPr/>
        </p:nvCxnSpPr>
        <p:spPr>
          <a:xfrm rot="10800000" flipV="1">
            <a:off x="3302003" y="5350932"/>
            <a:ext cx="1845731" cy="1015999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455331" y="3539067"/>
            <a:ext cx="230293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DS: Sector-MH</a:t>
            </a:r>
          </a:p>
          <a:p>
            <a:pPr algn="ctr"/>
            <a:r>
              <a:rPr lang="es-MX" i="1" dirty="0" smtClean="0"/>
              <a:t>c/con consulta</a:t>
            </a:r>
            <a:endParaRPr lang="es-CL" i="1" dirty="0"/>
          </a:p>
        </p:txBody>
      </p:sp>
      <p:cxnSp>
        <p:nvCxnSpPr>
          <p:cNvPr id="16" name="Conector angular 15"/>
          <p:cNvCxnSpPr/>
          <p:nvPr/>
        </p:nvCxnSpPr>
        <p:spPr>
          <a:xfrm>
            <a:off x="9347198" y="2452275"/>
            <a:ext cx="914400" cy="9144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0382450" y="2981854"/>
            <a:ext cx="3788422" cy="979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-Presupuestos de carbono (2030-2050)</a:t>
            </a:r>
          </a:p>
          <a:p>
            <a:r>
              <a:rPr lang="es-MX" dirty="0" smtClean="0"/>
              <a:t>-NDC (art.6), c/consulta</a:t>
            </a:r>
            <a:endParaRPr lang="es-CL" dirty="0"/>
          </a:p>
        </p:txBody>
      </p:sp>
      <p:sp>
        <p:nvSpPr>
          <p:cNvPr id="18" name="Rectángulo 17"/>
          <p:cNvSpPr/>
          <p:nvPr/>
        </p:nvSpPr>
        <p:spPr>
          <a:xfrm>
            <a:off x="231282" y="155479"/>
            <a:ext cx="6599485" cy="772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. MITIGACIÓN:META CARBONO NEUTRALIDAD AL 2050 E INSTRUMENTOS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685861" y="6316130"/>
            <a:ext cx="230293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DS:MMA-MH</a:t>
            </a:r>
          </a:p>
          <a:p>
            <a:pPr algn="ctr"/>
            <a:r>
              <a:rPr lang="es-MX" i="1" dirty="0" smtClean="0"/>
              <a:t>c/participación</a:t>
            </a:r>
            <a:endParaRPr lang="es-CL" i="1" dirty="0"/>
          </a:p>
        </p:txBody>
      </p:sp>
      <p:sp>
        <p:nvSpPr>
          <p:cNvPr id="20" name="Rectángulo 19"/>
          <p:cNvSpPr/>
          <p:nvPr/>
        </p:nvSpPr>
        <p:spPr>
          <a:xfrm>
            <a:off x="457195" y="6674811"/>
            <a:ext cx="2760133" cy="4571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-No hay obligación de reportar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91067" y="7230530"/>
            <a:ext cx="2760133" cy="4571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-Solo algunos ministerios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710326" y="4826021"/>
            <a:ext cx="3132671" cy="73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-No participan los sectores en firma de DS de estrategia ni presupuestos</a:t>
            </a:r>
            <a:endParaRPr lang="es-CL" sz="1600" b="1" dirty="0">
              <a:solidFill>
                <a:schemeClr val="bg1"/>
              </a:solidFill>
            </a:endParaRPr>
          </a:p>
        </p:txBody>
      </p:sp>
      <p:cxnSp>
        <p:nvCxnSpPr>
          <p:cNvPr id="31" name="Conector angular 30"/>
          <p:cNvCxnSpPr/>
          <p:nvPr/>
        </p:nvCxnSpPr>
        <p:spPr>
          <a:xfrm rot="5400000">
            <a:off x="13482608" y="4554101"/>
            <a:ext cx="971363" cy="12700"/>
          </a:xfrm>
          <a:prstGeom prst="bentConnector4">
            <a:avLst>
              <a:gd name="adj1" fmla="val 30984"/>
              <a:gd name="adj2" fmla="val -170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8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494801"/>
              </p:ext>
            </p:extLst>
          </p:nvPr>
        </p:nvGraphicFramePr>
        <p:xfrm>
          <a:off x="231282" y="588033"/>
          <a:ext cx="13958850" cy="793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156"/>
                <a:gridCol w="8620694"/>
              </a:tblGrid>
              <a:tr h="9377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2000" dirty="0" smtClean="0">
                          <a:solidFill>
                            <a:srgbClr val="FFFF00"/>
                          </a:solidFill>
                        </a:rPr>
                        <a:t>PROYECTO: ENFOQUE SECTORIAL, OMISIÓN</a:t>
                      </a:r>
                      <a:r>
                        <a:rPr lang="es-MX" sz="2000" baseline="0" dirty="0" smtClean="0">
                          <a:solidFill>
                            <a:srgbClr val="FFFF00"/>
                          </a:solidFill>
                        </a:rPr>
                        <a:t> DEL TERRITORIO</a:t>
                      </a:r>
                      <a:r>
                        <a:rPr lang="es-MX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s-CL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FF00"/>
                          </a:solidFill>
                        </a:rPr>
                        <a:t>REALIDAD</a:t>
                      </a:r>
                      <a:r>
                        <a:rPr lang="es-MX" baseline="0" dirty="0" smtClean="0">
                          <a:solidFill>
                            <a:srgbClr val="FFFF00"/>
                          </a:solidFill>
                        </a:rPr>
                        <a:t> ENFOQUE INTERSECTORIAL Y TERRITORIAL</a:t>
                      </a:r>
                      <a:endParaRPr lang="es-C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686845">
                <a:tc>
                  <a:txBody>
                    <a:bodyPr/>
                    <a:lstStyle/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Biodiversidad,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del Medio Ambiente;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hídricos,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Obras Públicas.</a:t>
                      </a: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 objetivo principal será establecer instrumentos e incentivos para promover la resiliencia ante los efectos adversos del cambio climático sobre los recursos hídricos, tales como la sequía, inundación y pérdida de calidad de las aguas, velando por la prioridad del consumo humano, de subsistencia y saneamiento;</a:t>
                      </a:r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Infraestructura,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Obras Públicas;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Salud;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Minería,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Minería</a:t>
                      </a: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Energía</a:t>
                      </a: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s-CL" sz="1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Silvoagropecuario</a:t>
                      </a: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Agricultura;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Pesca y acuicultura,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Economía, Fomento y Turismo;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Ciudades,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Vivienda y Urbanismo; 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Turismo,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Economía, Fomento y Turismo; y,</a:t>
                      </a:r>
                      <a:endParaRPr lang="es-CL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Borde costero, cuya elaboración corresponderá al </a:t>
                      </a:r>
                      <a:r>
                        <a:rPr lang="es-E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Defensa Nacional</a:t>
                      </a:r>
                      <a:endParaRPr lang="es-C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s-MX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Olas de calor=incendios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s-MX" sz="3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s-MX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Sequía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s-MX" sz="3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s-MX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Aluviones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s-MX" sz="3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s-MX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Borde costero, marejadas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s-MX" sz="3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s-MX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Marea</a:t>
                      </a:r>
                      <a:r>
                        <a:rPr lang="es-MX" sz="3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MX" sz="3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Roja</a:t>
                      </a:r>
                    </a:p>
                    <a:p>
                      <a:pPr marL="0" indent="0">
                        <a:buNone/>
                      </a:pPr>
                      <a:endParaRPr lang="es-MX" sz="3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s-MX" sz="3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Ciudades</a:t>
                      </a:r>
                      <a:endParaRPr lang="es-MX" sz="3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es-MX" sz="40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es-MX" sz="40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31282" y="155479"/>
            <a:ext cx="6599485" cy="43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3. ADAPTACIÓN, ART.9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39589" y="7155991"/>
            <a:ext cx="4590995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i="1" baseline="0" dirty="0" err="1" smtClean="0">
                <a:solidFill>
                  <a:srgbClr val="FFFF00"/>
                </a:solidFill>
              </a:rPr>
              <a:t>Sernapesca</a:t>
            </a:r>
            <a:r>
              <a:rPr lang="es-MX" b="1" i="1" baseline="0" dirty="0" smtClean="0">
                <a:solidFill>
                  <a:srgbClr val="FFFF00"/>
                </a:solidFill>
              </a:rPr>
              <a:t>, </a:t>
            </a:r>
            <a:r>
              <a:rPr lang="es-MX" b="1" i="1" baseline="0" dirty="0" err="1" smtClean="0">
                <a:solidFill>
                  <a:srgbClr val="FFFF00"/>
                </a:solidFill>
              </a:rPr>
              <a:t>Directemar</a:t>
            </a:r>
            <a:r>
              <a:rPr lang="es-MX" b="1" i="1" baseline="0" dirty="0" smtClean="0">
                <a:solidFill>
                  <a:srgbClr val="FFFF00"/>
                </a:solidFill>
              </a:rPr>
              <a:t>, Municipio, MMA, Superintendencia de MA</a:t>
            </a:r>
            <a:endParaRPr lang="es-MX" b="1" i="1" dirty="0" smtClean="0">
              <a:solidFill>
                <a:srgbClr val="FFFF00"/>
              </a:solidFill>
            </a:endParaRPr>
          </a:p>
        </p:txBody>
      </p:sp>
      <p:sp>
        <p:nvSpPr>
          <p:cNvPr id="7" name="Cerrar llave 6"/>
          <p:cNvSpPr/>
          <p:nvPr/>
        </p:nvSpPr>
        <p:spPr>
          <a:xfrm>
            <a:off x="10825662" y="1831905"/>
            <a:ext cx="700671" cy="558278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squina doblada 7"/>
          <p:cNvSpPr/>
          <p:nvPr/>
        </p:nvSpPr>
        <p:spPr>
          <a:xfrm>
            <a:off x="11686064" y="3323289"/>
            <a:ext cx="2351669" cy="30480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Particularidades regionales</a:t>
            </a:r>
            <a:endParaRPr lang="es-C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2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7659" y="2301953"/>
            <a:ext cx="4462281" cy="5893781"/>
          </a:xfrm>
        </p:spPr>
        <p:txBody>
          <a:bodyPr>
            <a:normAutofit fontScale="92500"/>
          </a:bodyPr>
          <a:lstStyle/>
          <a:p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s-MX" sz="18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eficiencias respecto del entendimiento de participación</a:t>
            </a:r>
          </a:p>
          <a:p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-Se habla indistintamente de participación o consulta</a:t>
            </a:r>
          </a:p>
          <a:p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-No se incluye la participación entre los principios</a:t>
            </a:r>
          </a:p>
          <a:p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- El reporte de cambio climático, solo incluye medidas adoptadas por las reparticiones públicas, sin embargo no las obliga a reportar con información que permita hacer un catastro</a:t>
            </a:r>
          </a:p>
          <a:p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-No se contemplan mecanismos que fortaleza las diferencias de género, territorial</a:t>
            </a:r>
          </a:p>
          <a:p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-No se prevé participación en los planes regionales</a:t>
            </a:r>
          </a:p>
          <a:p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-No existe mención a las comunidades indígenas</a:t>
            </a:r>
          </a:p>
          <a:p>
            <a:r>
              <a:rPr lang="es-MX" sz="1800" dirty="0" smtClean="0">
                <a:solidFill>
                  <a:schemeClr val="accent1">
                    <a:lumMod val="50000"/>
                  </a:schemeClr>
                </a:solidFill>
              </a:rPr>
              <a:t>-Se establecen criterios para el reporte, monitoreo y verificación, sin embargo no se establecen sanciones ni órgano ante el cual deba rendir cuenta</a:t>
            </a:r>
            <a:endParaRPr lang="es-CL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5186" y="74161"/>
            <a:ext cx="2853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4.PARTICIPACIÓN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88" y="304993"/>
            <a:ext cx="8620125" cy="3676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88" y="4333610"/>
            <a:ext cx="8620125" cy="32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1. SEIA</a:t>
            </a:r>
          </a:p>
          <a:p>
            <a:endParaRPr lang="es-MX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2. Seguridad hídrica</a:t>
            </a:r>
          </a:p>
          <a:p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rdenamiento  territorial y EAE</a:t>
            </a:r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1282" y="155479"/>
            <a:ext cx="6599485" cy="43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5. OTROS</a:t>
            </a:r>
            <a:endParaRPr lang="es-CL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06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245185" y="74161"/>
            <a:ext cx="446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6. OTRAS REFORMAS LEGALES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67" y="0"/>
            <a:ext cx="10099146" cy="82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2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://elaboratumonografiapasoapaso.com/blog/wp-content/uploads/2011/03/Ideas-de-tema-de-investigaci%C3%B3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857" y="2844007"/>
            <a:ext cx="1055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2" name="1 Título"/>
          <p:cNvSpPr>
            <a:spLocks noGrp="1"/>
          </p:cNvSpPr>
          <p:nvPr>
            <p:ph type="title"/>
          </p:nvPr>
        </p:nvSpPr>
        <p:spPr>
          <a:xfrm>
            <a:off x="1104105" y="1046533"/>
            <a:ext cx="12192001" cy="59230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s-MX" altLang="es-CL" dirty="0" smtClean="0"/>
              <a:t/>
            </a:r>
            <a:br>
              <a:rPr lang="es-MX" altLang="es-CL" dirty="0" smtClean="0"/>
            </a:br>
            <a:r>
              <a:rPr lang="es-CL" altLang="es-CL" dirty="0"/>
              <a:t/>
            </a:r>
            <a:br>
              <a:rPr lang="es-CL" altLang="es-CL" dirty="0"/>
            </a:br>
            <a:r>
              <a:rPr lang="es-CL" altLang="es-CL" dirty="0" smtClean="0"/>
              <a:t/>
            </a:r>
            <a:br>
              <a:rPr lang="es-CL" altLang="es-CL" dirty="0" smtClean="0"/>
            </a:br>
            <a:endParaRPr lang="es-CL" alt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942306" y="6418955"/>
            <a:ext cx="10515600" cy="550646"/>
          </a:xfrm>
        </p:spPr>
        <p:txBody>
          <a:bodyPr/>
          <a:lstStyle/>
          <a:p>
            <a:pPr marL="0" indent="0" algn="ctr">
              <a:buNone/>
            </a:pPr>
            <a:r>
              <a:rPr lang="es-MX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¡GRACIAS, THANK YOU, MERCI!</a:t>
            </a:r>
            <a:endParaRPr lang="es-CL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77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4CFF9F-F16B-406C-B1B5-EB666AACC2C2}" type="slidenum">
              <a:rPr lang="es-ES" altLang="es-CL">
                <a:solidFill>
                  <a:srgbClr val="AFADA5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CL">
              <a:solidFill>
                <a:srgbClr val="AFADA5"/>
              </a:solidFill>
              <a:latin typeface="Calibri" panose="020F0502020204030204" pitchFamily="34" charset="0"/>
            </a:endParaRPr>
          </a:p>
        </p:txBody>
      </p:sp>
      <p:sp>
        <p:nvSpPr>
          <p:cNvPr id="169991" name="8 Rectángulo"/>
          <p:cNvSpPr>
            <a:spLocks noChangeArrowheads="1"/>
          </p:cNvSpPr>
          <p:nvPr/>
        </p:nvSpPr>
        <p:spPr bwMode="auto">
          <a:xfrm>
            <a:off x="1104108" y="6731173"/>
            <a:ext cx="12191999" cy="77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MX" altLang="es-CL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es-MX" altLang="es-CL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pmoraga@derecho.uchile.cl</a:t>
            </a:r>
            <a:endParaRPr lang="es-CL" altLang="es-CL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61" y="1555377"/>
            <a:ext cx="2144488" cy="608334"/>
          </a:xfrm>
          <a:prstGeom prst="rect">
            <a:avLst/>
          </a:prstGeom>
        </p:spPr>
      </p:pic>
      <p:pic>
        <p:nvPicPr>
          <p:cNvPr id="17" name="Picture 12" descr="http://www.icei.uchile.cl/u/ImageServlet?idDocumento=84433&amp;indice=0&amp;nocch=20120903183554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04" y="3299623"/>
            <a:ext cx="2336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ttp://www.apruchile.com/imagenes/monumentoMini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18217"/>
            <a:ext cx="2951163" cy="225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441" y="3240087"/>
            <a:ext cx="2517866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5273</TotalTime>
  <Words>726</Words>
  <Application>Microsoft Macintosh PowerPoint</Application>
  <PresentationFormat>Personalizado</PresentationFormat>
  <Paragraphs>101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pmoraga@derecho.uchile.cl</dc:creator>
  <cp:lastModifiedBy>Guadalupe Jiménez Blasco</cp:lastModifiedBy>
  <cp:revision>41</cp:revision>
  <dcterms:created xsi:type="dcterms:W3CDTF">2020-01-16T22:28:32Z</dcterms:created>
  <dcterms:modified xsi:type="dcterms:W3CDTF">2020-01-21T15:01:21Z</dcterms:modified>
</cp:coreProperties>
</file>