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i0s1rYJHgqtQRY/AJwIyVj+XWH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árbara Morales Aguirre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8DE45B-7628-4D59-B9BC-A5B99522A53D}">
  <a:tblStyle styleId="{948DE45B-7628-4D59-B9BC-A5B99522A5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1429"/>
  </p:normalViewPr>
  <p:slideViewPr>
    <p:cSldViewPr snapToGrid="0">
      <p:cViewPr varScale="1">
        <p:scale>
          <a:sx n="45" d="100"/>
          <a:sy n="45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2" Type="http://customschemas.google.com/relationships/presentationmetadata" Target="metadata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FABBC-7FBD-49ED-BEF4-0EC9E6A85EFB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E1BE93B2-DFBB-4224-8FDB-413F06F33881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L" b="1" u="none" dirty="0" smtClean="0"/>
            <a:t>PROPUESTA: </a:t>
          </a:r>
        </a:p>
        <a:p>
          <a:r>
            <a:rPr lang="es-CL" b="0" u="none" dirty="0" smtClean="0"/>
            <a:t>Fijar una meta de CO2 y contaminantes de vida corta a nivel nacional, a través la declaración de una zona saturada </a:t>
          </a:r>
          <a:endParaRPr lang="es-CL" b="0" u="none" dirty="0"/>
        </a:p>
      </dgm:t>
    </dgm:pt>
    <dgm:pt modelId="{5C7AB0DD-B412-4C3F-9671-56F0A4D5470D}" type="parTrans" cxnId="{576A9BA0-A00C-43D4-9D1D-81C2DEB118AF}">
      <dgm:prSet/>
      <dgm:spPr/>
      <dgm:t>
        <a:bodyPr/>
        <a:lstStyle/>
        <a:p>
          <a:endParaRPr lang="es-CL"/>
        </a:p>
      </dgm:t>
    </dgm:pt>
    <dgm:pt modelId="{3BF7678D-7DE9-40B2-B463-7866A2CAD1C7}" type="sibTrans" cxnId="{576A9BA0-A00C-43D4-9D1D-81C2DEB118AF}">
      <dgm:prSet/>
      <dgm:spPr/>
      <dgm:t>
        <a:bodyPr/>
        <a:lstStyle/>
        <a:p>
          <a:endParaRPr lang="es-CL"/>
        </a:p>
      </dgm:t>
    </dgm:pt>
    <dgm:pt modelId="{A2F4476A-3A89-4E87-92A1-4B4D02F20CF1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L" b="1" u="none" dirty="0" smtClean="0"/>
            <a:t>PROPUESTA: </a:t>
          </a:r>
        </a:p>
        <a:p>
          <a:r>
            <a:rPr lang="es-CL" b="0" u="none" dirty="0" smtClean="0"/>
            <a:t>1.Regular las Centrales Eléctricas a Carbón a través de la dictación de una “Ley de  </a:t>
          </a:r>
          <a:r>
            <a:rPr lang="es-CL" b="0" u="none" dirty="0" err="1" smtClean="0"/>
            <a:t>Descarbonización</a:t>
          </a:r>
          <a:r>
            <a:rPr lang="es-CL" b="0" u="none" dirty="0" smtClean="0"/>
            <a:t>” que contemple el cierre de termoeléctricas.</a:t>
          </a:r>
          <a:r>
            <a:rPr lang="es-CL" u="none" dirty="0" smtClean="0"/>
            <a:t>  </a:t>
          </a:r>
        </a:p>
        <a:p>
          <a:r>
            <a:rPr lang="es-MX" b="0" u="none" dirty="0" smtClean="0"/>
            <a:t>2. </a:t>
          </a:r>
          <a:r>
            <a:rPr lang="es-CL" b="0" u="none" dirty="0" smtClean="0"/>
            <a:t>Modificar el Decreto n°13  e incorporar el CO2 y los CVC</a:t>
          </a:r>
          <a:endParaRPr lang="es-CL" b="0" u="none" dirty="0"/>
        </a:p>
      </dgm:t>
    </dgm:pt>
    <dgm:pt modelId="{D719F5BC-1982-4916-832A-3F7F502F54DB}" type="parTrans" cxnId="{FDB3BE54-32A8-4A80-9D8D-F1822EC1C232}">
      <dgm:prSet/>
      <dgm:spPr/>
      <dgm:t>
        <a:bodyPr/>
        <a:lstStyle/>
        <a:p>
          <a:endParaRPr lang="es-CL"/>
        </a:p>
      </dgm:t>
    </dgm:pt>
    <dgm:pt modelId="{B7AEBA0A-2007-488B-B7C7-E98FE02A142C}" type="sibTrans" cxnId="{FDB3BE54-32A8-4A80-9D8D-F1822EC1C232}">
      <dgm:prSet/>
      <dgm:spPr/>
      <dgm:t>
        <a:bodyPr/>
        <a:lstStyle/>
        <a:p>
          <a:endParaRPr lang="es-CL"/>
        </a:p>
      </dgm:t>
    </dgm:pt>
    <dgm:pt modelId="{E453662F-C539-4739-B178-A7D1F03561B5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L" b="1" u="none" dirty="0" smtClean="0"/>
            <a:t>PROPUESTA: </a:t>
          </a:r>
        </a:p>
        <a:p>
          <a:r>
            <a:rPr lang="es-CL" b="0" u="none" dirty="0" smtClean="0"/>
            <a:t>Aumentar las energías renovables en la matriz energética</a:t>
          </a:r>
          <a:endParaRPr lang="es-CL" b="0" u="none" dirty="0"/>
        </a:p>
      </dgm:t>
    </dgm:pt>
    <dgm:pt modelId="{B4B74432-1BFA-4334-AF87-772B702C4FD8}" type="parTrans" cxnId="{13548BE8-0CA9-4E1A-8CC9-61E05F4FF699}">
      <dgm:prSet/>
      <dgm:spPr/>
      <dgm:t>
        <a:bodyPr/>
        <a:lstStyle/>
        <a:p>
          <a:endParaRPr lang="es-CL"/>
        </a:p>
      </dgm:t>
    </dgm:pt>
    <dgm:pt modelId="{EACE2BA9-8BF3-410A-A93D-BCBF016B938D}" type="sibTrans" cxnId="{13548BE8-0CA9-4E1A-8CC9-61E05F4FF699}">
      <dgm:prSet/>
      <dgm:spPr/>
      <dgm:t>
        <a:bodyPr/>
        <a:lstStyle/>
        <a:p>
          <a:endParaRPr lang="es-CL"/>
        </a:p>
      </dgm:t>
    </dgm:pt>
    <dgm:pt modelId="{17B13734-7A10-4ABF-8403-4AA28FB8D148}" type="pres">
      <dgm:prSet presAssocID="{893FABBC-7FBD-49ED-BEF4-0EC9E6A85EFB}" presName="Name0" presStyleCnt="0">
        <dgm:presLayoutVars>
          <dgm:dir/>
          <dgm:resizeHandles val="exact"/>
        </dgm:presLayoutVars>
      </dgm:prSet>
      <dgm:spPr/>
    </dgm:pt>
    <dgm:pt modelId="{0FBEF5EB-4FDB-4E01-8F38-8870D449F968}" type="pres">
      <dgm:prSet presAssocID="{893FABBC-7FBD-49ED-BEF4-0EC9E6A85EFB}" presName="bkgdShp" presStyleLbl="alignAccFollowNode1" presStyleIdx="0" presStyleCnt="1"/>
      <dgm:spPr/>
    </dgm:pt>
    <dgm:pt modelId="{DBBD54EF-FC0D-4768-BC10-04EF57436702}" type="pres">
      <dgm:prSet presAssocID="{893FABBC-7FBD-49ED-BEF4-0EC9E6A85EFB}" presName="linComp" presStyleCnt="0"/>
      <dgm:spPr/>
    </dgm:pt>
    <dgm:pt modelId="{7D3F76CB-F6D0-4592-A252-DE804438BE5B}" type="pres">
      <dgm:prSet presAssocID="{E1BE93B2-DFBB-4224-8FDB-413F06F33881}" presName="compNode" presStyleCnt="0"/>
      <dgm:spPr/>
    </dgm:pt>
    <dgm:pt modelId="{D809AA92-315A-49EF-89E5-37E80AC2B277}" type="pres">
      <dgm:prSet presAssocID="{E1BE93B2-DFBB-4224-8FDB-413F06F3388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55A466-171B-4422-99CA-BD88732250DD}" type="pres">
      <dgm:prSet presAssocID="{E1BE93B2-DFBB-4224-8FDB-413F06F33881}" presName="invisiNode" presStyleLbl="node1" presStyleIdx="0" presStyleCnt="3"/>
      <dgm:spPr/>
    </dgm:pt>
    <dgm:pt modelId="{FBE39A62-972C-41C3-AC93-D29F9B37C9BB}" type="pres">
      <dgm:prSet presAssocID="{E1BE93B2-DFBB-4224-8FDB-413F06F3388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15CC12F-8BC9-4DFC-A87D-88859011B2CE}" type="pres">
      <dgm:prSet presAssocID="{3BF7678D-7DE9-40B2-B463-7866A2CAD1C7}" presName="sibTrans" presStyleLbl="sibTrans2D1" presStyleIdx="0" presStyleCnt="0"/>
      <dgm:spPr/>
      <dgm:t>
        <a:bodyPr/>
        <a:lstStyle/>
        <a:p>
          <a:endParaRPr lang="es-CL"/>
        </a:p>
      </dgm:t>
    </dgm:pt>
    <dgm:pt modelId="{13B3B706-6469-4A85-8821-6AA902053310}" type="pres">
      <dgm:prSet presAssocID="{A2F4476A-3A89-4E87-92A1-4B4D02F20CF1}" presName="compNode" presStyleCnt="0"/>
      <dgm:spPr/>
    </dgm:pt>
    <dgm:pt modelId="{814D746E-C3D4-4F8B-9C68-2B2A03B4F0D4}" type="pres">
      <dgm:prSet presAssocID="{A2F4476A-3A89-4E87-92A1-4B4D02F20C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6F5E72-1A00-4FE2-A0D8-F9B230002878}" type="pres">
      <dgm:prSet presAssocID="{A2F4476A-3A89-4E87-92A1-4B4D02F20CF1}" presName="invisiNode" presStyleLbl="node1" presStyleIdx="1" presStyleCnt="3"/>
      <dgm:spPr/>
    </dgm:pt>
    <dgm:pt modelId="{018568F5-FDEB-4F67-A6B8-778FDC0860B8}" type="pres">
      <dgm:prSet presAssocID="{A2F4476A-3A89-4E87-92A1-4B4D02F20CF1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7C42D23-246F-4EF0-9E6C-30A5B154D1BB}" type="pres">
      <dgm:prSet presAssocID="{B7AEBA0A-2007-488B-B7C7-E98FE02A142C}" presName="sibTrans" presStyleLbl="sibTrans2D1" presStyleIdx="0" presStyleCnt="0"/>
      <dgm:spPr/>
      <dgm:t>
        <a:bodyPr/>
        <a:lstStyle/>
        <a:p>
          <a:endParaRPr lang="es-CL"/>
        </a:p>
      </dgm:t>
    </dgm:pt>
    <dgm:pt modelId="{ACE46114-0CCE-4609-8CBD-F794303FF27E}" type="pres">
      <dgm:prSet presAssocID="{E453662F-C539-4739-B178-A7D1F03561B5}" presName="compNode" presStyleCnt="0"/>
      <dgm:spPr/>
    </dgm:pt>
    <dgm:pt modelId="{6204E33C-9D9A-4CF9-ABA8-B8F4F478AC2D}" type="pres">
      <dgm:prSet presAssocID="{E453662F-C539-4739-B178-A7D1F03561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0AA9F49-6B37-41C2-B574-C002266CCD20}" type="pres">
      <dgm:prSet presAssocID="{E453662F-C539-4739-B178-A7D1F03561B5}" presName="invisiNode" presStyleLbl="node1" presStyleIdx="2" presStyleCnt="3"/>
      <dgm:spPr/>
    </dgm:pt>
    <dgm:pt modelId="{08972AC8-A11C-4F90-AD7B-A61A2130077B}" type="pres">
      <dgm:prSet presAssocID="{E453662F-C539-4739-B178-A7D1F03561B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1AFE38D-3707-4DF6-9056-A43E1F1D7D21}" type="presOf" srcId="{893FABBC-7FBD-49ED-BEF4-0EC9E6A85EFB}" destId="{17B13734-7A10-4ABF-8403-4AA28FB8D148}" srcOrd="0" destOrd="0" presId="urn:microsoft.com/office/officeart/2005/8/layout/pList2"/>
    <dgm:cxn modelId="{576A9BA0-A00C-43D4-9D1D-81C2DEB118AF}" srcId="{893FABBC-7FBD-49ED-BEF4-0EC9E6A85EFB}" destId="{E1BE93B2-DFBB-4224-8FDB-413F06F33881}" srcOrd="0" destOrd="0" parTransId="{5C7AB0DD-B412-4C3F-9671-56F0A4D5470D}" sibTransId="{3BF7678D-7DE9-40B2-B463-7866A2CAD1C7}"/>
    <dgm:cxn modelId="{13548BE8-0CA9-4E1A-8CC9-61E05F4FF699}" srcId="{893FABBC-7FBD-49ED-BEF4-0EC9E6A85EFB}" destId="{E453662F-C539-4739-B178-A7D1F03561B5}" srcOrd="2" destOrd="0" parTransId="{B4B74432-1BFA-4334-AF87-772B702C4FD8}" sibTransId="{EACE2BA9-8BF3-410A-A93D-BCBF016B938D}"/>
    <dgm:cxn modelId="{67DE7AC7-4633-4DE9-90E0-95C6A4160C62}" type="presOf" srcId="{E453662F-C539-4739-B178-A7D1F03561B5}" destId="{6204E33C-9D9A-4CF9-ABA8-B8F4F478AC2D}" srcOrd="0" destOrd="0" presId="urn:microsoft.com/office/officeart/2005/8/layout/pList2"/>
    <dgm:cxn modelId="{F37BD763-D1A1-4432-BC4E-AA23E1B84443}" type="presOf" srcId="{E1BE93B2-DFBB-4224-8FDB-413F06F33881}" destId="{D809AA92-315A-49EF-89E5-37E80AC2B277}" srcOrd="0" destOrd="0" presId="urn:microsoft.com/office/officeart/2005/8/layout/pList2"/>
    <dgm:cxn modelId="{C2EC6845-BC9F-4208-A129-3EBCAA152DD1}" type="presOf" srcId="{3BF7678D-7DE9-40B2-B463-7866A2CAD1C7}" destId="{615CC12F-8BC9-4DFC-A87D-88859011B2CE}" srcOrd="0" destOrd="0" presId="urn:microsoft.com/office/officeart/2005/8/layout/pList2"/>
    <dgm:cxn modelId="{FDB3BE54-32A8-4A80-9D8D-F1822EC1C232}" srcId="{893FABBC-7FBD-49ED-BEF4-0EC9E6A85EFB}" destId="{A2F4476A-3A89-4E87-92A1-4B4D02F20CF1}" srcOrd="1" destOrd="0" parTransId="{D719F5BC-1982-4916-832A-3F7F502F54DB}" sibTransId="{B7AEBA0A-2007-488B-B7C7-E98FE02A142C}"/>
    <dgm:cxn modelId="{D886DF24-ACE7-4993-B10D-111AF10099B4}" type="presOf" srcId="{A2F4476A-3A89-4E87-92A1-4B4D02F20CF1}" destId="{814D746E-C3D4-4F8B-9C68-2B2A03B4F0D4}" srcOrd="0" destOrd="0" presId="urn:microsoft.com/office/officeart/2005/8/layout/pList2"/>
    <dgm:cxn modelId="{A2B73F53-47A8-4F4B-9BFD-E2C012FE9EB5}" type="presOf" srcId="{B7AEBA0A-2007-488B-B7C7-E98FE02A142C}" destId="{47C42D23-246F-4EF0-9E6C-30A5B154D1BB}" srcOrd="0" destOrd="0" presId="urn:microsoft.com/office/officeart/2005/8/layout/pList2"/>
    <dgm:cxn modelId="{1F95DC36-51E2-4E2B-B575-E0872BA6AC83}" type="presParOf" srcId="{17B13734-7A10-4ABF-8403-4AA28FB8D148}" destId="{0FBEF5EB-4FDB-4E01-8F38-8870D449F968}" srcOrd="0" destOrd="0" presId="urn:microsoft.com/office/officeart/2005/8/layout/pList2"/>
    <dgm:cxn modelId="{5701F598-9E9E-4EF6-9286-31CE964411CA}" type="presParOf" srcId="{17B13734-7A10-4ABF-8403-4AA28FB8D148}" destId="{DBBD54EF-FC0D-4768-BC10-04EF57436702}" srcOrd="1" destOrd="0" presId="urn:microsoft.com/office/officeart/2005/8/layout/pList2"/>
    <dgm:cxn modelId="{0F2BAE2B-9CF4-477F-A9A8-E0E1264F04C0}" type="presParOf" srcId="{DBBD54EF-FC0D-4768-BC10-04EF57436702}" destId="{7D3F76CB-F6D0-4592-A252-DE804438BE5B}" srcOrd="0" destOrd="0" presId="urn:microsoft.com/office/officeart/2005/8/layout/pList2"/>
    <dgm:cxn modelId="{F1235FAD-8E85-48C4-93FE-05A730B2CAF4}" type="presParOf" srcId="{7D3F76CB-F6D0-4592-A252-DE804438BE5B}" destId="{D809AA92-315A-49EF-89E5-37E80AC2B277}" srcOrd="0" destOrd="0" presId="urn:microsoft.com/office/officeart/2005/8/layout/pList2"/>
    <dgm:cxn modelId="{E1BB5EDF-8EED-4010-8CF5-E488F67B14D8}" type="presParOf" srcId="{7D3F76CB-F6D0-4592-A252-DE804438BE5B}" destId="{CD55A466-171B-4422-99CA-BD88732250DD}" srcOrd="1" destOrd="0" presId="urn:microsoft.com/office/officeart/2005/8/layout/pList2"/>
    <dgm:cxn modelId="{A3834961-08BF-414C-A58A-290E501C70E9}" type="presParOf" srcId="{7D3F76CB-F6D0-4592-A252-DE804438BE5B}" destId="{FBE39A62-972C-41C3-AC93-D29F9B37C9BB}" srcOrd="2" destOrd="0" presId="urn:microsoft.com/office/officeart/2005/8/layout/pList2"/>
    <dgm:cxn modelId="{0CF77ABF-8D7A-4EE5-96C1-773F5AE83949}" type="presParOf" srcId="{DBBD54EF-FC0D-4768-BC10-04EF57436702}" destId="{615CC12F-8BC9-4DFC-A87D-88859011B2CE}" srcOrd="1" destOrd="0" presId="urn:microsoft.com/office/officeart/2005/8/layout/pList2"/>
    <dgm:cxn modelId="{72887E10-C5B0-4FBB-B49B-7E1F16418102}" type="presParOf" srcId="{DBBD54EF-FC0D-4768-BC10-04EF57436702}" destId="{13B3B706-6469-4A85-8821-6AA902053310}" srcOrd="2" destOrd="0" presId="urn:microsoft.com/office/officeart/2005/8/layout/pList2"/>
    <dgm:cxn modelId="{775E3CB7-D4ED-4A0C-A9FA-E6F9D9B34A44}" type="presParOf" srcId="{13B3B706-6469-4A85-8821-6AA902053310}" destId="{814D746E-C3D4-4F8B-9C68-2B2A03B4F0D4}" srcOrd="0" destOrd="0" presId="urn:microsoft.com/office/officeart/2005/8/layout/pList2"/>
    <dgm:cxn modelId="{C8FFED41-1C54-4165-A9E5-8EC703C12C3A}" type="presParOf" srcId="{13B3B706-6469-4A85-8821-6AA902053310}" destId="{C16F5E72-1A00-4FE2-A0D8-F9B230002878}" srcOrd="1" destOrd="0" presId="urn:microsoft.com/office/officeart/2005/8/layout/pList2"/>
    <dgm:cxn modelId="{5C7F1157-013B-4362-BEB8-A6775553A48C}" type="presParOf" srcId="{13B3B706-6469-4A85-8821-6AA902053310}" destId="{018568F5-FDEB-4F67-A6B8-778FDC0860B8}" srcOrd="2" destOrd="0" presId="urn:microsoft.com/office/officeart/2005/8/layout/pList2"/>
    <dgm:cxn modelId="{FBFEF82B-8914-4677-88DC-055459355308}" type="presParOf" srcId="{DBBD54EF-FC0D-4768-BC10-04EF57436702}" destId="{47C42D23-246F-4EF0-9E6C-30A5B154D1BB}" srcOrd="3" destOrd="0" presId="urn:microsoft.com/office/officeart/2005/8/layout/pList2"/>
    <dgm:cxn modelId="{9A40821A-6B3C-4BEF-BBCC-EC87967DF3C1}" type="presParOf" srcId="{DBBD54EF-FC0D-4768-BC10-04EF57436702}" destId="{ACE46114-0CCE-4609-8CBD-F794303FF27E}" srcOrd="4" destOrd="0" presId="urn:microsoft.com/office/officeart/2005/8/layout/pList2"/>
    <dgm:cxn modelId="{3835F459-FDF3-41E2-812E-FA8CC770F624}" type="presParOf" srcId="{ACE46114-0CCE-4609-8CBD-F794303FF27E}" destId="{6204E33C-9D9A-4CF9-ABA8-B8F4F478AC2D}" srcOrd="0" destOrd="0" presId="urn:microsoft.com/office/officeart/2005/8/layout/pList2"/>
    <dgm:cxn modelId="{21841E37-BA87-4DAA-BDB3-FBF735B3048A}" type="presParOf" srcId="{ACE46114-0CCE-4609-8CBD-F794303FF27E}" destId="{A0AA9F49-6B37-41C2-B574-C002266CCD20}" srcOrd="1" destOrd="0" presId="urn:microsoft.com/office/officeart/2005/8/layout/pList2"/>
    <dgm:cxn modelId="{F5971989-930A-49E9-8027-BE54106A26A3}" type="presParOf" srcId="{ACE46114-0CCE-4609-8CBD-F794303FF27E}" destId="{08972AC8-A11C-4F90-AD7B-A61A2130077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EF5EB-4FDB-4E01-8F38-8870D449F968}">
      <dsp:nvSpPr>
        <dsp:cNvPr id="0" name=""/>
        <dsp:cNvSpPr/>
      </dsp:nvSpPr>
      <dsp:spPr>
        <a:xfrm>
          <a:off x="0" y="0"/>
          <a:ext cx="10220475" cy="224561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39A62-972C-41C3-AC93-D29F9B37C9BB}">
      <dsp:nvSpPr>
        <dsp:cNvPr id="0" name=""/>
        <dsp:cNvSpPr/>
      </dsp:nvSpPr>
      <dsp:spPr>
        <a:xfrm>
          <a:off x="306614" y="299415"/>
          <a:ext cx="3002264" cy="16467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9AA92-315A-49EF-89E5-37E80AC2B277}">
      <dsp:nvSpPr>
        <dsp:cNvPr id="0" name=""/>
        <dsp:cNvSpPr/>
      </dsp:nvSpPr>
      <dsp:spPr>
        <a:xfrm rot="10800000">
          <a:off x="306614" y="2245619"/>
          <a:ext cx="3002264" cy="2744646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u="none" kern="1200" dirty="0" smtClean="0"/>
            <a:t>PROPUESTA: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u="none" kern="1200" dirty="0" smtClean="0"/>
            <a:t>Fijar una meta de CO2 y contaminantes de vida corta a nivel nacional, a través la declaración de una zona saturada </a:t>
          </a:r>
          <a:endParaRPr lang="es-CL" sz="1600" b="0" u="none" kern="1200" dirty="0"/>
        </a:p>
      </dsp:txBody>
      <dsp:txXfrm rot="10800000">
        <a:off x="391021" y="2245619"/>
        <a:ext cx="2833450" cy="2660239"/>
      </dsp:txXfrm>
    </dsp:sp>
    <dsp:sp modelId="{018568F5-FDEB-4F67-A6B8-778FDC0860B8}">
      <dsp:nvSpPr>
        <dsp:cNvPr id="0" name=""/>
        <dsp:cNvSpPr/>
      </dsp:nvSpPr>
      <dsp:spPr>
        <a:xfrm>
          <a:off x="3609105" y="299415"/>
          <a:ext cx="3002264" cy="16467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D746E-C3D4-4F8B-9C68-2B2A03B4F0D4}">
      <dsp:nvSpPr>
        <dsp:cNvPr id="0" name=""/>
        <dsp:cNvSpPr/>
      </dsp:nvSpPr>
      <dsp:spPr>
        <a:xfrm rot="10800000">
          <a:off x="3609105" y="2245619"/>
          <a:ext cx="3002264" cy="2744646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u="none" kern="1200" dirty="0" smtClean="0"/>
            <a:t>PROPUESTA: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u="none" kern="1200" dirty="0" smtClean="0"/>
            <a:t>1.Regular las Centrales Eléctricas a Carbón a través de la dictación de una “Ley de  </a:t>
          </a:r>
          <a:r>
            <a:rPr lang="es-CL" sz="1600" b="0" u="none" kern="1200" dirty="0" err="1" smtClean="0"/>
            <a:t>Descarbonización</a:t>
          </a:r>
          <a:r>
            <a:rPr lang="es-CL" sz="1600" b="0" u="none" kern="1200" dirty="0" smtClean="0"/>
            <a:t>” que contemple el cierre de termoeléctricas.</a:t>
          </a:r>
          <a:r>
            <a:rPr lang="es-CL" sz="1600" u="none" kern="1200" dirty="0" smtClean="0"/>
            <a:t> 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u="none" kern="1200" dirty="0" smtClean="0"/>
            <a:t>2. </a:t>
          </a:r>
          <a:r>
            <a:rPr lang="es-CL" sz="1600" b="0" u="none" kern="1200" dirty="0" smtClean="0"/>
            <a:t>Modificar el Decreto n°13  e incorporar el CO2 y los CVC</a:t>
          </a:r>
          <a:endParaRPr lang="es-CL" sz="1600" b="0" u="none" kern="1200" dirty="0"/>
        </a:p>
      </dsp:txBody>
      <dsp:txXfrm rot="10800000">
        <a:off x="3693512" y="2245619"/>
        <a:ext cx="2833450" cy="2660239"/>
      </dsp:txXfrm>
    </dsp:sp>
    <dsp:sp modelId="{08972AC8-A11C-4F90-AD7B-A61A2130077B}">
      <dsp:nvSpPr>
        <dsp:cNvPr id="0" name=""/>
        <dsp:cNvSpPr/>
      </dsp:nvSpPr>
      <dsp:spPr>
        <a:xfrm>
          <a:off x="6911596" y="299415"/>
          <a:ext cx="3002264" cy="16467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4E33C-9D9A-4CF9-ABA8-B8F4F478AC2D}">
      <dsp:nvSpPr>
        <dsp:cNvPr id="0" name=""/>
        <dsp:cNvSpPr/>
      </dsp:nvSpPr>
      <dsp:spPr>
        <a:xfrm rot="10800000">
          <a:off x="6911596" y="2245619"/>
          <a:ext cx="3002264" cy="2744646"/>
        </a:xfrm>
        <a:prstGeom prst="round2SameRect">
          <a:avLst>
            <a:gd name="adj1" fmla="val 10500"/>
            <a:gd name="adj2" fmla="val 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u="none" kern="1200" dirty="0" smtClean="0"/>
            <a:t>PROPUESTA: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u="none" kern="1200" dirty="0" smtClean="0"/>
            <a:t>Aumentar las energías renovables en la matriz energética</a:t>
          </a:r>
          <a:endParaRPr lang="es-CL" sz="1600" b="0" u="none" kern="1200" dirty="0"/>
        </a:p>
      </dsp:txBody>
      <dsp:txXfrm rot="10800000">
        <a:off x="6996003" y="2245619"/>
        <a:ext cx="2833450" cy="266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9896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71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06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77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1105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909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840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f82935f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7f82935f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34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08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10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04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8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113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904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2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56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144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Imagen que contiene firmar, señal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3276" y="424329"/>
            <a:ext cx="767270" cy="117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3494" y="502970"/>
            <a:ext cx="2320035" cy="88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9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/>
          <p:nvPr/>
        </p:nvSpPr>
        <p:spPr>
          <a:xfrm>
            <a:off x="653004" y="333709"/>
            <a:ext cx="38546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0" y="1061201"/>
            <a:ext cx="4997003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s-CL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Cuerpos legales que deben ser reformados y nuevos cuerpos legales que se debieran dictar </a:t>
            </a:r>
            <a:endParaRPr/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6037" y="142113"/>
            <a:ext cx="5495925" cy="2760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6037" y="2903056"/>
            <a:ext cx="5505450" cy="209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96037" y="5001496"/>
            <a:ext cx="5495925" cy="17599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9"/>
          <p:cNvCxnSpPr/>
          <p:nvPr/>
        </p:nvCxnSpPr>
        <p:spPr>
          <a:xfrm>
            <a:off x="4733302" y="4082603"/>
            <a:ext cx="1372222" cy="1017431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8" name="Google Shape;168;p9"/>
          <p:cNvCxnSpPr/>
          <p:nvPr/>
        </p:nvCxnSpPr>
        <p:spPr>
          <a:xfrm rot="10800000" flipH="1">
            <a:off x="4636394" y="333710"/>
            <a:ext cx="1635617" cy="3066313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9" name="Google Shape;169;p9"/>
          <p:cNvCxnSpPr/>
          <p:nvPr/>
        </p:nvCxnSpPr>
        <p:spPr>
          <a:xfrm rot="10800000" flipH="1">
            <a:off x="4733302" y="3258355"/>
            <a:ext cx="1372222" cy="454841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0" name="Google Shape;17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62697" y="2980978"/>
            <a:ext cx="3370605" cy="1464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9720775" y="3618390"/>
            <a:ext cx="1927274" cy="1136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9720775" y="5470213"/>
            <a:ext cx="1927274" cy="979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0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/>
          <p:nvPr/>
        </p:nvSpPr>
        <p:spPr>
          <a:xfrm>
            <a:off x="653004" y="333709"/>
            <a:ext cx="38546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0" y="1061201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s-CL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Cuerpos legales </a:t>
            </a:r>
            <a:endParaRPr/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197" y="132008"/>
            <a:ext cx="7491211" cy="6593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1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/>
          <p:nvPr/>
        </p:nvSpPr>
        <p:spPr>
          <a:xfrm>
            <a:off x="653004" y="333709"/>
            <a:ext cx="38546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0" y="1061201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s-CL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Cuerpos legales </a:t>
            </a:r>
            <a:endParaRPr/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7606" y="46686"/>
            <a:ext cx="7529848" cy="154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606" y="1642055"/>
            <a:ext cx="7529848" cy="512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2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/>
          <p:nvPr/>
        </p:nvSpPr>
        <p:spPr>
          <a:xfrm>
            <a:off x="653004" y="333709"/>
            <a:ext cx="38546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0" y="1061201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57300" marR="0" lvl="2" indent="-3937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s-CL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Tipologías regulatorias</a:t>
            </a:r>
            <a:endParaRPr sz="2400"/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0248" y="125569"/>
            <a:ext cx="5185893" cy="660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12" y="2102796"/>
            <a:ext cx="652462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3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69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3"/>
          <p:cNvSpPr/>
          <p:nvPr/>
        </p:nvSpPr>
        <p:spPr>
          <a:xfrm>
            <a:off x="653004" y="333709"/>
            <a:ext cx="38546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1" y="1061201"/>
            <a:ext cx="450760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90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24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s-CL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Áreas de debate entre expertos </a:t>
            </a:r>
            <a:endParaRPr sz="24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004" y="3744499"/>
            <a:ext cx="3854602" cy="22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/>
          <p:nvPr/>
        </p:nvSpPr>
        <p:spPr>
          <a:xfrm>
            <a:off x="4709379" y="3110747"/>
            <a:ext cx="45075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s-CL" sz="24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Áreas de debate entre expertos y público general </a:t>
            </a:r>
            <a:endParaRPr sz="24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6" name="Google Shape;206;p13"/>
          <p:cNvGrpSpPr/>
          <p:nvPr/>
        </p:nvGrpSpPr>
        <p:grpSpPr>
          <a:xfrm>
            <a:off x="3870760" y="115124"/>
            <a:ext cx="2900252" cy="3092480"/>
            <a:chOff x="1808288" y="-1"/>
            <a:chExt cx="2900252" cy="3092480"/>
          </a:xfrm>
        </p:grpSpPr>
        <p:sp>
          <p:nvSpPr>
            <p:cNvPr id="207" name="Google Shape;207;p13"/>
            <p:cNvSpPr/>
            <p:nvPr/>
          </p:nvSpPr>
          <p:spPr>
            <a:xfrm>
              <a:off x="2395859" y="1546240"/>
              <a:ext cx="385446" cy="11016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 txBox="1"/>
            <p:nvPr/>
          </p:nvSpPr>
          <p:spPr>
            <a:xfrm>
              <a:off x="2559403" y="2067908"/>
              <a:ext cx="58358" cy="58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395859" y="1546240"/>
              <a:ext cx="385446" cy="3672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 txBox="1"/>
            <p:nvPr/>
          </p:nvSpPr>
          <p:spPr>
            <a:xfrm>
              <a:off x="2575273" y="1716546"/>
              <a:ext cx="26619" cy="26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395859" y="1179008"/>
              <a:ext cx="385446" cy="3672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 txBox="1"/>
            <p:nvPr/>
          </p:nvSpPr>
          <p:spPr>
            <a:xfrm>
              <a:off x="2575273" y="1349314"/>
              <a:ext cx="26619" cy="26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2395859" y="444543"/>
              <a:ext cx="385446" cy="11016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3"/>
            <p:cNvSpPr txBox="1"/>
            <p:nvPr/>
          </p:nvSpPr>
          <p:spPr>
            <a:xfrm>
              <a:off x="2559403" y="966212"/>
              <a:ext cx="58358" cy="58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 rot="-5400000">
              <a:off x="555833" y="1252454"/>
              <a:ext cx="3092480" cy="587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3"/>
            <p:cNvSpPr txBox="1"/>
            <p:nvPr/>
          </p:nvSpPr>
          <p:spPr>
            <a:xfrm rot="-5400000">
              <a:off x="555833" y="1252454"/>
              <a:ext cx="3092480" cy="587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781306" y="150758"/>
              <a:ext cx="1927233" cy="587571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3"/>
            <p:cNvSpPr txBox="1"/>
            <p:nvPr/>
          </p:nvSpPr>
          <p:spPr>
            <a:xfrm>
              <a:off x="2781306" y="150758"/>
              <a:ext cx="1927233" cy="587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3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1. Fijar un límite nacional de emisiones de CO2 y/u otros CVC 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2781306" y="885222"/>
              <a:ext cx="1927233" cy="587571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3"/>
            <p:cNvSpPr txBox="1"/>
            <p:nvPr/>
          </p:nvSpPr>
          <p:spPr>
            <a:xfrm>
              <a:off x="2781306" y="885222"/>
              <a:ext cx="1927233" cy="587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3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2. Aumentar la participación de ERNC 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781306" y="1619686"/>
              <a:ext cx="1927233" cy="587571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3"/>
            <p:cNvSpPr txBox="1"/>
            <p:nvPr/>
          </p:nvSpPr>
          <p:spPr>
            <a:xfrm>
              <a:off x="2781306" y="1619686"/>
              <a:ext cx="1927233" cy="587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3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3. Regular las centrales de generación eléctrica a carbón 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781306" y="2354150"/>
              <a:ext cx="1927233" cy="587571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3"/>
            <p:cNvSpPr txBox="1"/>
            <p:nvPr/>
          </p:nvSpPr>
          <p:spPr>
            <a:xfrm>
              <a:off x="2781306" y="2354150"/>
              <a:ext cx="1927233" cy="587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0" tIns="8250" rIns="8250" bIns="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3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4. Aumentar el transporte sustentable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3"/>
          <p:cNvGrpSpPr/>
          <p:nvPr/>
        </p:nvGrpSpPr>
        <p:grpSpPr>
          <a:xfrm>
            <a:off x="8540871" y="262835"/>
            <a:ext cx="3402542" cy="6595165"/>
            <a:chOff x="2030729" y="2951"/>
            <a:chExt cx="2867435" cy="6390151"/>
          </a:xfrm>
        </p:grpSpPr>
        <p:sp>
          <p:nvSpPr>
            <p:cNvPr id="226" name="Google Shape;226;p13"/>
            <p:cNvSpPr/>
            <p:nvPr/>
          </p:nvSpPr>
          <p:spPr>
            <a:xfrm>
              <a:off x="2611651" y="3198027"/>
              <a:ext cx="381085" cy="29046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 txBox="1"/>
            <p:nvPr/>
          </p:nvSpPr>
          <p:spPr>
            <a:xfrm>
              <a:off x="2728956" y="4577097"/>
              <a:ext cx="146475" cy="146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2611651" y="3198027"/>
              <a:ext cx="381085" cy="21784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2746905" y="4231969"/>
              <a:ext cx="110577" cy="110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611651" y="3198027"/>
              <a:ext cx="381085" cy="14523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 txBox="1"/>
            <p:nvPr/>
          </p:nvSpPr>
          <p:spPr>
            <a:xfrm>
              <a:off x="2764657" y="3886644"/>
              <a:ext cx="75073" cy="75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2611651" y="3198027"/>
              <a:ext cx="381085" cy="7261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 txBox="1"/>
            <p:nvPr/>
          </p:nvSpPr>
          <p:spPr>
            <a:xfrm>
              <a:off x="2781692" y="3540602"/>
              <a:ext cx="41003" cy="41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2611651" y="3152307"/>
              <a:ext cx="38108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 txBox="1"/>
            <p:nvPr/>
          </p:nvSpPr>
          <p:spPr>
            <a:xfrm>
              <a:off x="2792667" y="3188500"/>
              <a:ext cx="19054" cy="19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2611651" y="2471873"/>
              <a:ext cx="381085" cy="72615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 txBox="1"/>
            <p:nvPr/>
          </p:nvSpPr>
          <p:spPr>
            <a:xfrm>
              <a:off x="2781692" y="2814448"/>
              <a:ext cx="41003" cy="41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611651" y="1745720"/>
              <a:ext cx="381085" cy="14523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 txBox="1"/>
            <p:nvPr/>
          </p:nvSpPr>
          <p:spPr>
            <a:xfrm>
              <a:off x="2764657" y="2434336"/>
              <a:ext cx="75073" cy="75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611651" y="1019566"/>
              <a:ext cx="381085" cy="21784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 txBox="1"/>
            <p:nvPr/>
          </p:nvSpPr>
          <p:spPr>
            <a:xfrm>
              <a:off x="2746905" y="2053508"/>
              <a:ext cx="110577" cy="110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611651" y="293412"/>
              <a:ext cx="381085" cy="29046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 txBox="1"/>
            <p:nvPr/>
          </p:nvSpPr>
          <p:spPr>
            <a:xfrm>
              <a:off x="2728956" y="1672482"/>
              <a:ext cx="146475" cy="146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 rot="-5400000">
              <a:off x="792445" y="2907566"/>
              <a:ext cx="3057489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 txBox="1"/>
            <p:nvPr/>
          </p:nvSpPr>
          <p:spPr>
            <a:xfrm rot="-5400000">
              <a:off x="792445" y="2907566"/>
              <a:ext cx="3057489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2992737" y="2951"/>
              <a:ext cx="1905427" cy="580922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 txBox="1"/>
            <p:nvPr/>
          </p:nvSpPr>
          <p:spPr>
            <a:xfrm>
              <a:off x="2992737" y="2951"/>
              <a:ext cx="1905427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dirty="0" smtClea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1. Fijar </a:t>
              </a:r>
              <a:r>
                <a:rPr lang="es-CL" sz="12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un límite nacional de emisiones de CO2 y/u otros CVC 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992737" y="729104"/>
              <a:ext cx="1905427" cy="580922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 txBox="1"/>
            <p:nvPr/>
          </p:nvSpPr>
          <p:spPr>
            <a:xfrm>
              <a:off x="2992737" y="729104"/>
              <a:ext cx="1905427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2. Aumentar la participación de ERNC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992737" y="1455258"/>
              <a:ext cx="1905427" cy="580922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 txBox="1"/>
            <p:nvPr/>
          </p:nvSpPr>
          <p:spPr>
            <a:xfrm>
              <a:off x="2992737" y="1455258"/>
              <a:ext cx="1905427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r>
                <a:rPr lang="es-CL" sz="1200" dirty="0" smtClea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. Aumentar </a:t>
              </a:r>
              <a:r>
                <a:rPr lang="es-CL" sz="12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la EE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992737" y="2181412"/>
              <a:ext cx="1905427" cy="580922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 txBox="1"/>
            <p:nvPr/>
          </p:nvSpPr>
          <p:spPr>
            <a:xfrm>
              <a:off x="2992737" y="2181412"/>
              <a:ext cx="1905427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4. Cerrar termoeléctricas a carbón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992737" y="2907566"/>
              <a:ext cx="1905427" cy="580922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 txBox="1"/>
            <p:nvPr/>
          </p:nvSpPr>
          <p:spPr>
            <a:xfrm>
              <a:off x="2992737" y="2907566"/>
              <a:ext cx="1905427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5. Fortalecer competencias en materia de cc de los gobiernos regionales y </a:t>
              </a:r>
              <a:r>
                <a:rPr lang="es-CL" sz="1200" dirty="0" smtClea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locales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992737" y="3633719"/>
              <a:ext cx="1905427" cy="580922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 txBox="1"/>
            <p:nvPr/>
          </p:nvSpPr>
          <p:spPr>
            <a:xfrm>
              <a:off x="2992737" y="3633719"/>
              <a:ext cx="1905427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6. Fortalecer la participación en la toma de decisiones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2992737" y="4359873"/>
              <a:ext cx="1905427" cy="580922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 txBox="1"/>
            <p:nvPr/>
          </p:nvSpPr>
          <p:spPr>
            <a:xfrm>
              <a:off x="2992737" y="4359873"/>
              <a:ext cx="1905427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7. Aumentar el transporte sustentable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992737" y="5086027"/>
              <a:ext cx="1905427" cy="580922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 txBox="1"/>
            <p:nvPr/>
          </p:nvSpPr>
          <p:spPr>
            <a:xfrm>
              <a:off x="2992737" y="5086027"/>
              <a:ext cx="1905427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8. Aumentar la capacidad de secuestro y captura de CO2 de los bosques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992737" y="5812180"/>
              <a:ext cx="1905427" cy="580922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 txBox="1"/>
            <p:nvPr/>
          </p:nvSpPr>
          <p:spPr>
            <a:xfrm>
              <a:off x="2992737" y="5812180"/>
              <a:ext cx="1905427" cy="5809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2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r>
                <a:rPr lang="es-CL" sz="1200" dirty="0" smtClea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lang="es-CL" sz="1200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Resguardar la capacidad de captura de CO2 de humedales y turberas</a:t>
              </a: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7f82935f6c_0_0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69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7f82935f6c_0_0"/>
          <p:cNvSpPr/>
          <p:nvPr/>
        </p:nvSpPr>
        <p:spPr>
          <a:xfrm>
            <a:off x="653004" y="333709"/>
            <a:ext cx="385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r>
              <a:rPr lang="es-C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g7f82935f6c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2735" y="128789"/>
            <a:ext cx="6430374" cy="6606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Nubes en el cielo&#10;&#10;Descripción generada automáticamente">
            <a:extLst>
              <a:ext uri="{FF2B5EF4-FFF2-40B4-BE49-F238E27FC236}">
                <a16:creationId xmlns:a16="http://schemas.microsoft.com/office/drawing/2014/main" xmlns="" id="{73CFC11B-6276-4624-9FC7-98180E1A8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53004" y="333709"/>
            <a:ext cx="8589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b="1" dirty="0" smtClean="0">
                <a:solidFill>
                  <a:schemeClr val="bg1"/>
                </a:solidFill>
              </a:rPr>
              <a:t>COMENTARIOS EXPERTOS</a:t>
            </a:r>
            <a:r>
              <a:rPr lang="es-CL" sz="4000" b="1" dirty="0" smtClean="0"/>
              <a:t> </a:t>
            </a:r>
            <a:endParaRPr lang="es-CL" sz="40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61985213"/>
              </p:ext>
            </p:extLst>
          </p:nvPr>
        </p:nvGraphicFramePr>
        <p:xfrm>
          <a:off x="829995" y="1375304"/>
          <a:ext cx="10220475" cy="499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12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631639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Imagen que contiene firmar, señal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367" y="336874"/>
            <a:ext cx="767270" cy="117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306" y="391651"/>
            <a:ext cx="2320035" cy="88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0663" y="10551"/>
            <a:ext cx="4750191" cy="50101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879102" y="4909624"/>
            <a:ext cx="4981751" cy="19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¡Y buena lectura!</a:t>
            </a:r>
            <a:endParaRPr lang="es-CL" sz="6600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94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238" y="944875"/>
            <a:ext cx="10089523" cy="522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 descr="Image result for rules book cop 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1096" y="1389553"/>
            <a:ext cx="7269026" cy="378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13" y="4493734"/>
            <a:ext cx="3552067" cy="22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6473" y="582768"/>
            <a:ext cx="2717443" cy="271744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649185" y="862885"/>
            <a:ext cx="7850871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Responsable del proyecto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Dra. Pilar Moraga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Profesora Asociada de la Facultad de Derecho de la Universidad de Chile, Centro de Derecho Ambiental.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Investigadora Principal de la Línea Gobernanza e Interfaz Ciencia Política del Centro de Ciencia del Clima y Resiliencia (CR)2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Equipo de Investigación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Dra. Dominique Hervé</a:t>
            </a:r>
            <a:endParaRPr sz="1400" i="1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Profesora Asociada de la Facultad de Derecho de la Universidad Diego Portales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Investigadora Adjunta de la Línea Gobernanza e Interfaz Ciencia Política del Centro de Ciencia del Clima y Resiliencia (CR)2.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Dra. Verónica Delgado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Profesora Asociada de la Universidad de Concepción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Investigadora Adjunta de la Línea Zona Costera del Centro de Ciencia del Clima y Resiliencia (CR)2.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Equipo Metodología </a:t>
            </a:r>
            <a:endParaRPr sz="1400" b="1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Mg. Bárbara Morales</a:t>
            </a:r>
            <a:r>
              <a:rPr lang="es-CL" sz="14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, Encargada del Área de Diálogo e Interdisciplina del Centro de Ciencia del Clima y Resiliencia (CR)2.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María Ignacia Silva</a:t>
            </a:r>
            <a:r>
              <a:rPr lang="es-CL" sz="14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, Asistente de Investigación del Centro de Ciencia del Clima y Resiliencia (CR)2.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i="1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Mg. Guadalupe Jiménez</a:t>
            </a:r>
            <a:r>
              <a:rPr lang="es-CL" sz="14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, Asistente de Investigación del Centro de Ciencia del Clima y Resiliencia (CR)2.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653004" y="333709"/>
            <a:ext cx="22061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7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/>
          <p:nvPr/>
        </p:nvSpPr>
        <p:spPr>
          <a:xfrm>
            <a:off x="644826" y="1779273"/>
            <a:ext cx="7851000" cy="2764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C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 DE EXPERTOS Y EXPERTAS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C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VICEPRESIDENCIA DEL SENADO 2019-2020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C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COMITÉ CIENTÍFICO COP25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C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DEL CDA, DISEÑADORA (CR)2, EQUIPO DE</a:t>
            </a:r>
            <a:r>
              <a:rPr lang="es-CL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COMUNICACIONES CDA y (CR)2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653004" y="333709"/>
            <a:ext cx="49493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AGRADECIMIENTOS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9300" y="1779273"/>
            <a:ext cx="2601801" cy="27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/>
          <p:nvPr/>
        </p:nvSpPr>
        <p:spPr>
          <a:xfrm>
            <a:off x="653004" y="333709"/>
            <a:ext cx="42667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653004" y="1474481"/>
            <a:ext cx="7850871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CL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CL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AutoNum type="arabicPeriod"/>
            </a:pPr>
            <a:r>
              <a:rPr lang="es-CL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Char char="o"/>
            </a:pPr>
            <a:r>
              <a:rPr lang="es-CL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Ámbitos de reformas legales</a:t>
            </a:r>
            <a:endParaRPr/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Char char="o"/>
            </a:pPr>
            <a:r>
              <a:rPr lang="es-CL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Cuerpos legales </a:t>
            </a:r>
            <a:endParaRPr/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Char char="o"/>
            </a:pPr>
            <a:r>
              <a:rPr lang="es-CL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Tipologías regulatorias</a:t>
            </a:r>
            <a:endParaRPr/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Char char="o"/>
            </a:pPr>
            <a:r>
              <a:rPr lang="es-CL" sz="1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Áreas de debate 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 CONCLUSIONES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7001531" y="333709"/>
            <a:ext cx="4858500" cy="6411900"/>
          </a:xfrm>
          <a:prstGeom prst="rect">
            <a:avLst/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rgbClr val="073763"/>
                </a:solidFill>
              </a:rPr>
              <a:t>PRINCIPALES HALLAZGOS</a:t>
            </a:r>
            <a:endParaRPr sz="2400" b="1" dirty="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73763"/>
                </a:solidFill>
              </a:rPr>
              <a:t>1.</a:t>
            </a:r>
            <a:r>
              <a:rPr lang="es-CL" sz="1800" i="1" dirty="0">
                <a:solidFill>
                  <a:srgbClr val="FF0000"/>
                </a:solidFill>
              </a:rPr>
              <a:t>Mitigación </a:t>
            </a:r>
            <a:r>
              <a:rPr lang="es-CL" sz="1800" dirty="0">
                <a:solidFill>
                  <a:srgbClr val="073763"/>
                </a:solidFill>
              </a:rPr>
              <a:t>entendida </a:t>
            </a:r>
            <a:r>
              <a:rPr lang="es-CL" sz="1800" i="1" dirty="0">
                <a:solidFill>
                  <a:srgbClr val="FF0000"/>
                </a:solidFill>
              </a:rPr>
              <a:t>más allá de la acción humana</a:t>
            </a:r>
            <a:r>
              <a:rPr lang="es-CL" sz="1800" dirty="0">
                <a:solidFill>
                  <a:srgbClr val="073763"/>
                </a:solidFill>
              </a:rPr>
              <a:t> (mitigación sectorial)</a:t>
            </a:r>
            <a:endParaRPr sz="1800" dirty="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73763"/>
                </a:solidFill>
              </a:rPr>
              <a:t>2. La meta de la carbono neutralidad requiere reformar </a:t>
            </a:r>
            <a:r>
              <a:rPr lang="es-CL" sz="1800" i="1" dirty="0">
                <a:solidFill>
                  <a:srgbClr val="FF0000"/>
                </a:solidFill>
              </a:rPr>
              <a:t>diversos cuerpos legales </a:t>
            </a:r>
            <a:r>
              <a:rPr lang="es-CL" sz="1800" dirty="0">
                <a:solidFill>
                  <a:srgbClr val="073763"/>
                </a:solidFill>
              </a:rPr>
              <a:t>y dictar </a:t>
            </a:r>
            <a:r>
              <a:rPr lang="es-CL" sz="1800" i="1" dirty="0">
                <a:solidFill>
                  <a:srgbClr val="FF0000"/>
                </a:solidFill>
              </a:rPr>
              <a:t>nuevas normas</a:t>
            </a:r>
            <a:endParaRPr sz="1800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73763"/>
                </a:solidFill>
              </a:rPr>
              <a:t>3. La reformas legales de cada cuerpo normativo identificado impacta </a:t>
            </a:r>
            <a:r>
              <a:rPr lang="es-CL" sz="1800" i="1" dirty="0">
                <a:solidFill>
                  <a:srgbClr val="FF0000"/>
                </a:solidFill>
              </a:rPr>
              <a:t>diversos sectores productivos</a:t>
            </a:r>
            <a:endParaRPr sz="1800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73763"/>
                </a:solidFill>
              </a:rPr>
              <a:t>4. Las reformas dicen relación con las normas de </a:t>
            </a:r>
            <a:r>
              <a:rPr lang="es-CL" sz="1800" i="1" dirty="0">
                <a:solidFill>
                  <a:srgbClr val="FF0000"/>
                </a:solidFill>
              </a:rPr>
              <a:t>diversa jerarquía normativa</a:t>
            </a:r>
            <a:endParaRPr sz="1800" i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073763"/>
                </a:solidFill>
              </a:rPr>
              <a:t>5. Es posible agrupar las reformas en </a:t>
            </a:r>
            <a:r>
              <a:rPr lang="es-CL" sz="1800" i="1" dirty="0">
                <a:solidFill>
                  <a:srgbClr val="FF0000"/>
                </a:solidFill>
              </a:rPr>
              <a:t>tipologías regulatorias</a:t>
            </a:r>
            <a:r>
              <a:rPr lang="es-CL" sz="1800" dirty="0">
                <a:solidFill>
                  <a:srgbClr val="073763"/>
                </a:solidFill>
              </a:rPr>
              <a:t>, ej. prohibiciones, incentivos</a:t>
            </a:r>
            <a:endParaRPr sz="1800" dirty="0">
              <a:solidFill>
                <a:srgbClr val="07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6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/>
          <p:nvPr/>
        </p:nvSpPr>
        <p:spPr>
          <a:xfrm>
            <a:off x="653004" y="333709"/>
            <a:ext cx="41250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41961"/>
              </p:ext>
            </p:extLst>
          </p:nvPr>
        </p:nvGraphicFramePr>
        <p:xfrm>
          <a:off x="728426" y="1245950"/>
          <a:ext cx="11153230" cy="541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599"/>
                <a:gridCol w="1566843"/>
                <a:gridCol w="1407382"/>
                <a:gridCol w="2215802"/>
                <a:gridCol w="2215802"/>
                <a:gridCol w="2215802"/>
              </a:tblGrid>
              <a:tr h="541551">
                <a:tc gridSpan="3"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PRIMERA ETAPA</a:t>
                      </a:r>
                      <a:endParaRPr lang="es-CL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SEGUNDA ETAPA</a:t>
                      </a:r>
                      <a:endParaRPr lang="es-CL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TERCERA ETAPA</a:t>
                      </a:r>
                      <a:endParaRPr lang="es-CL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24467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Identificación de ámbitos de reducción de emisiones</a:t>
                      </a:r>
                      <a:r>
                        <a:rPr lang="es-MX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GEI</a:t>
                      </a:r>
                      <a:endParaRPr lang="es-CL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Identificación</a:t>
                      </a:r>
                      <a:r>
                        <a:rPr lang="es-MX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medidas de mitigación</a:t>
                      </a:r>
                      <a:endParaRPr lang="es-CL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Identificación</a:t>
                      </a:r>
                      <a:r>
                        <a:rPr lang="es-MX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reformas legales</a:t>
                      </a:r>
                      <a:endParaRPr lang="es-CL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Validación</a:t>
                      </a:r>
                      <a:r>
                        <a:rPr lang="es-MX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resultados preliminares</a:t>
                      </a:r>
                      <a:endParaRPr lang="es-CL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Elaboración</a:t>
                      </a:r>
                      <a:r>
                        <a:rPr lang="es-MX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del Informe final</a:t>
                      </a:r>
                      <a:endParaRPr lang="es-CL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156646"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1148148">
                <a:tc gridSpan="2">
                  <a:txBody>
                    <a:bodyPr/>
                    <a:lstStyle/>
                    <a:p>
                      <a:pPr algn="ctr"/>
                      <a:endParaRPr lang="es-MX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Equipo</a:t>
                      </a:r>
                      <a:r>
                        <a:rPr lang="es-MX" sz="2000" b="1" baseline="0" dirty="0" smtClean="0">
                          <a:solidFill>
                            <a:schemeClr val="bg1"/>
                          </a:solidFill>
                        </a:rPr>
                        <a:t> de investigación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s-MX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Expertos y</a:t>
                      </a:r>
                      <a:r>
                        <a:rPr lang="es-MX" sz="2000" b="1" baseline="0" dirty="0" smtClean="0">
                          <a:solidFill>
                            <a:schemeClr val="bg1"/>
                          </a:solidFill>
                        </a:rPr>
                        <a:t> expertas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Público general</a:t>
                      </a:r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dirty="0" smtClean="0">
                          <a:solidFill>
                            <a:schemeClr val="bg1"/>
                          </a:solidFill>
                        </a:rPr>
                        <a:t>Equipo</a:t>
                      </a:r>
                      <a:r>
                        <a:rPr lang="es-MX" sz="2000" b="1" baseline="0" dirty="0" smtClean="0">
                          <a:solidFill>
                            <a:schemeClr val="bg1"/>
                          </a:solidFill>
                        </a:rPr>
                        <a:t> de investigación</a:t>
                      </a:r>
                      <a:endParaRPr lang="es-CL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CL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26" y="3207433"/>
            <a:ext cx="3050198" cy="20772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453" y="3207432"/>
            <a:ext cx="3507017" cy="207726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7102" y="3207431"/>
            <a:ext cx="2155848" cy="201002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780" y="3207431"/>
            <a:ext cx="2179753" cy="2010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653004" y="333709"/>
            <a:ext cx="41250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08" y="1183664"/>
            <a:ext cx="10683094" cy="5357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653004" y="333709"/>
            <a:ext cx="41250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METODOLOGIA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97" y="90152"/>
            <a:ext cx="7671515" cy="6632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610" y="2057400"/>
            <a:ext cx="337426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8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8" descr="Nubes en el cie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42" name="Google Shape;142;p8"/>
          <p:cNvSpPr/>
          <p:nvPr/>
        </p:nvSpPr>
        <p:spPr>
          <a:xfrm>
            <a:off x="653004" y="333709"/>
            <a:ext cx="385460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s-CL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0" y="1061201"/>
            <a:ext cx="60960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57300" marR="0" lvl="2" indent="-3429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</a:pPr>
            <a:r>
              <a:rPr lang="es-CL" sz="24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Ámbitos de </a:t>
            </a:r>
            <a:r>
              <a:rPr lang="es-CL" sz="2400" b="0" i="1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mitigación para </a:t>
            </a:r>
            <a:r>
              <a:rPr lang="es-CL" sz="24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alcanzar la carbono neutralidad</a:t>
            </a:r>
            <a:endParaRPr dirty="0"/>
          </a:p>
          <a:p>
            <a:pPr marL="1257300" marR="0" lvl="2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endParaRPr sz="1600" i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8"/>
          <p:cNvGrpSpPr/>
          <p:nvPr/>
        </p:nvGrpSpPr>
        <p:grpSpPr>
          <a:xfrm>
            <a:off x="1464211" y="2082814"/>
            <a:ext cx="4667250" cy="4667250"/>
            <a:chOff x="1464211" y="0"/>
            <a:chExt cx="4667250" cy="4667250"/>
          </a:xfrm>
        </p:grpSpPr>
        <p:sp>
          <p:nvSpPr>
            <p:cNvPr id="145" name="Google Shape;145;p8"/>
            <p:cNvSpPr/>
            <p:nvPr/>
          </p:nvSpPr>
          <p:spPr>
            <a:xfrm>
              <a:off x="1464211" y="0"/>
              <a:ext cx="4667250" cy="4667250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1767582" y="303371"/>
              <a:ext cx="1866900" cy="1866900"/>
            </a:xfrm>
            <a:prstGeom prst="roundRect">
              <a:avLst>
                <a:gd name="adj" fmla="val 16667"/>
              </a:avLst>
            </a:prstGeom>
            <a:solidFill>
              <a:srgbClr val="8296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1858717" y="394506"/>
              <a:ext cx="1684630" cy="1684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Control de la emisión de CO2 a nivel nacional 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961190" y="303371"/>
              <a:ext cx="1866900" cy="1866900"/>
            </a:xfrm>
            <a:prstGeom prst="roundRect">
              <a:avLst>
                <a:gd name="adj" fmla="val 16667"/>
              </a:avLst>
            </a:prstGeom>
            <a:solidFill>
              <a:srgbClr val="8296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 txBox="1"/>
            <p:nvPr/>
          </p:nvSpPr>
          <p:spPr>
            <a:xfrm>
              <a:off x="4052325" y="394506"/>
              <a:ext cx="1684630" cy="1684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Soluciones basadas </a:t>
              </a:r>
              <a:r>
                <a:rPr lang="es-CL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 la acción humana</a:t>
              </a: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1767582" y="2496978"/>
              <a:ext cx="1866900" cy="1866900"/>
            </a:xfrm>
            <a:prstGeom prst="roundRect">
              <a:avLst>
                <a:gd name="adj" fmla="val 16667"/>
              </a:avLst>
            </a:prstGeom>
            <a:solidFill>
              <a:srgbClr val="8296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 txBox="1"/>
            <p:nvPr/>
          </p:nvSpPr>
          <p:spPr>
            <a:xfrm>
              <a:off x="1858717" y="2588113"/>
              <a:ext cx="1684630" cy="1684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200" dirty="0" smtClean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Soluciones basadas </a:t>
              </a:r>
              <a:r>
                <a:rPr lang="es-CL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 la naturaleza</a:t>
              </a: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3961190" y="2496978"/>
              <a:ext cx="1866900" cy="1866900"/>
            </a:xfrm>
            <a:prstGeom prst="roundRect">
              <a:avLst>
                <a:gd name="adj" fmla="val 16667"/>
              </a:avLst>
            </a:prstGeom>
            <a:solidFill>
              <a:srgbClr val="8296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 txBox="1"/>
            <p:nvPr/>
          </p:nvSpPr>
          <p:spPr>
            <a:xfrm>
              <a:off x="4052325" y="2588113"/>
              <a:ext cx="1684630" cy="16846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Gobernanza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8"/>
          <p:cNvSpPr/>
          <p:nvPr/>
        </p:nvSpPr>
        <p:spPr>
          <a:xfrm>
            <a:off x="7841117" y="129259"/>
            <a:ext cx="3865960" cy="66208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Una nueva  mirada de la mitigación, no limitada a la reducción sectorial de emisiones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i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1413" y="4345396"/>
            <a:ext cx="2865368" cy="201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9809" y="2044877"/>
            <a:ext cx="3094685" cy="2192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597</Words>
  <Application>Microsoft Macintosh PowerPoint</Application>
  <PresentationFormat>Widescreen</PresentationFormat>
  <Paragraphs>143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Arabic Typesetting</vt:lpstr>
      <vt:lpstr>Arial</vt:lpstr>
      <vt:lpstr>Calibri</vt:lpstr>
      <vt:lpstr>Courier New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Ignacia</dc:creator>
  <cp:lastModifiedBy>Mauricio Osses</cp:lastModifiedBy>
  <cp:revision>9</cp:revision>
  <dcterms:created xsi:type="dcterms:W3CDTF">2020-03-17T15:30:40Z</dcterms:created>
  <dcterms:modified xsi:type="dcterms:W3CDTF">2020-04-07T10:42:35Z</dcterms:modified>
</cp:coreProperties>
</file>